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5" r:id="rId2"/>
    <p:sldId id="1983" r:id="rId3"/>
    <p:sldId id="2000" r:id="rId4"/>
    <p:sldId id="1995" r:id="rId5"/>
    <p:sldId id="2001" r:id="rId6"/>
    <p:sldId id="2002" r:id="rId7"/>
    <p:sldId id="293" r:id="rId8"/>
    <p:sldId id="1997" r:id="rId9"/>
    <p:sldId id="1999" r:id="rId10"/>
    <p:sldId id="1998" r:id="rId11"/>
    <p:sldId id="1985" r:id="rId12"/>
    <p:sldId id="2003" r:id="rId13"/>
    <p:sldId id="2005" r:id="rId14"/>
    <p:sldId id="2006" r:id="rId15"/>
    <p:sldId id="294" r:id="rId16"/>
    <p:sldId id="295" r:id="rId17"/>
    <p:sldId id="2007" r:id="rId18"/>
    <p:sldId id="2008" r:id="rId19"/>
    <p:sldId id="1996" r:id="rId20"/>
    <p:sldId id="323" r:id="rId21"/>
    <p:sldId id="320" r:id="rId22"/>
    <p:sldId id="2009" r:id="rId23"/>
    <p:sldId id="2010" r:id="rId24"/>
    <p:sldId id="299" r:id="rId25"/>
    <p:sldId id="300" r:id="rId26"/>
    <p:sldId id="284" r:id="rId27"/>
  </p:sldIdLst>
  <p:sldSz cx="12192000" cy="6858000"/>
  <p:notesSz cx="9929813" cy="6797675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30B6"/>
    <a:srgbClr val="E2F0D9"/>
    <a:srgbClr val="F5F7F9"/>
    <a:srgbClr val="FFE7E7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>
        <p:scale>
          <a:sx n="80" d="100"/>
          <a:sy n="80" d="100"/>
        </p:scale>
        <p:origin x="1013" y="19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24T22:14:15.777" idx="1">
    <p:pos x="7896" y="3093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41458"/>
          </a:xfrm>
          <a:prstGeom prst="rect">
            <a:avLst/>
          </a:prstGeom>
        </p:spPr>
        <p:txBody>
          <a:bodyPr vert="horz" lIns="80008" tIns="40005" rIns="80008" bIns="40005" rtlCol="0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308" y="0"/>
            <a:ext cx="4302919" cy="341458"/>
          </a:xfrm>
          <a:prstGeom prst="rect">
            <a:avLst/>
          </a:prstGeom>
        </p:spPr>
        <p:txBody>
          <a:bodyPr vert="horz" lIns="80008" tIns="40005" rIns="80008" bIns="40005" rtlCol="0"/>
          <a:lstStyle>
            <a:lvl1pPr algn="r">
              <a:defRPr sz="1000"/>
            </a:lvl1pPr>
          </a:lstStyle>
          <a:p>
            <a:fld id="{15139DC7-D0FF-4AE4-9A18-53F09EE606B8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008" tIns="40005" rIns="80008" bIns="4000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2" y="3271383"/>
            <a:ext cx="7943850" cy="2676585"/>
          </a:xfrm>
          <a:prstGeom prst="rect">
            <a:avLst/>
          </a:prstGeom>
        </p:spPr>
        <p:txBody>
          <a:bodyPr vert="horz" lIns="80008" tIns="40005" rIns="80008" bIns="4000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20"/>
            <a:ext cx="4302919" cy="341457"/>
          </a:xfrm>
          <a:prstGeom prst="rect">
            <a:avLst/>
          </a:prstGeom>
        </p:spPr>
        <p:txBody>
          <a:bodyPr vert="horz" lIns="80008" tIns="40005" rIns="80008" bIns="40005" rtlCol="0" anchor="b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308" y="6456220"/>
            <a:ext cx="4302919" cy="341457"/>
          </a:xfrm>
          <a:prstGeom prst="rect">
            <a:avLst/>
          </a:prstGeom>
        </p:spPr>
        <p:txBody>
          <a:bodyPr vert="horz" lIns="80008" tIns="40005" rIns="80008" bIns="40005" rtlCol="0" anchor="b"/>
          <a:lstStyle>
            <a:lvl1pPr algn="r">
              <a:defRPr sz="1000"/>
            </a:lvl1pPr>
          </a:lstStyle>
          <a:p>
            <a:fld id="{68FA7E41-1BAD-4AB5-B0B3-8D5F73732A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810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A7E41-1BAD-4AB5-B0B3-8D5F73732A3A}" type="slidenum">
              <a:rPr kumimoji="0" lang="ru-RU" sz="10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247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FA7E41-1BAD-4AB5-B0B3-8D5F73732A3A}" type="slidenum">
              <a:rPr kumimoji="0" lang="ru-RU" sz="10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328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90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95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41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22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4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846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733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30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FA7E41-1BAD-4AB5-B0B3-8D5F73732A3A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6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D97F8F-2FF5-4758-8241-7725A52A8A90}" type="datetimeFigureOut">
              <a:rPr lang="ru-RU"/>
              <a:pPr>
                <a:defRPr/>
              </a:pPr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9A6958-FFE5-4561-8578-DD9ACFA33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0" y="813576"/>
            <a:ext cx="4463820" cy="10256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5" name="TextBox 4"/>
          <p:cNvSpPr txBox="1"/>
          <p:nvPr/>
        </p:nvSpPr>
        <p:spPr bwMode="auto">
          <a:xfrm>
            <a:off x="1321698" y="2542371"/>
            <a:ext cx="9548601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Sans"/>
              </a:rPr>
              <a:t>ДОРОЖНАЯ КАРТА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Sans"/>
              </a:rPr>
              <a:t>______________________________________</a:t>
            </a:r>
            <a:br>
              <a:rPr lang="ru-RU" sz="2800" b="1" dirty="0">
                <a:solidFill>
                  <a:srgbClr val="002060"/>
                </a:solidFill>
                <a:latin typeface="PT Sans"/>
              </a:rPr>
            </a:br>
            <a:r>
              <a:rPr lang="ru-RU" sz="2800" b="1" dirty="0">
                <a:solidFill>
                  <a:srgbClr val="002060"/>
                </a:solidFill>
                <a:latin typeface="PT Sans"/>
              </a:rPr>
              <a:t>кафедры лесоводства и лесных культур </a:t>
            </a:r>
            <a:r>
              <a:rPr lang="ru-RU" sz="2800" b="1" dirty="0" err="1">
                <a:solidFill>
                  <a:srgbClr val="002060"/>
                </a:solidFill>
                <a:latin typeface="PT Sans"/>
              </a:rPr>
              <a:t>ФЛХиЭ</a:t>
            </a:r>
            <a:br>
              <a:rPr lang="ru-RU" sz="2800" b="1" dirty="0">
                <a:solidFill>
                  <a:srgbClr val="002060"/>
                </a:solidFill>
                <a:latin typeface="PT Sans"/>
              </a:rPr>
            </a:br>
            <a:endParaRPr lang="ru-RU" sz="2800" b="1" dirty="0">
              <a:solidFill>
                <a:srgbClr val="002060"/>
              </a:solidFill>
              <a:latin typeface="PT Sans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PT Sans"/>
              </a:rPr>
              <a:t>2025-2030 гг.</a:t>
            </a:r>
          </a:p>
        </p:txBody>
      </p:sp>
      <p:sp>
        <p:nvSpPr>
          <p:cNvPr id="6" name="TextBox 9"/>
          <p:cNvSpPr txBox="1"/>
          <p:nvPr/>
        </p:nvSpPr>
        <p:spPr bwMode="auto">
          <a:xfrm>
            <a:off x="2548177" y="5958859"/>
            <a:ext cx="7095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dirty="0">
                <a:latin typeface="PT Sans"/>
              </a:rPr>
              <a:t>Казань, 2025 г.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6384F8C-E7D1-4EEA-B27C-C1A84BF1C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98" y="940650"/>
            <a:ext cx="833438" cy="8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B65ED3-4C59-4A71-8236-0BEAD3FA85C9}"/>
              </a:ext>
            </a:extLst>
          </p:cNvPr>
          <p:cNvSpPr/>
          <p:nvPr/>
        </p:nvSpPr>
        <p:spPr>
          <a:xfrm>
            <a:off x="7648211" y="5189333"/>
            <a:ext cx="3914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Докладчик: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Петрова Гузель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Анисовна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16017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154492"/>
            <a:ext cx="5878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rPr>
              <a:t>Общая характеристика 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– 2025: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rPr>
              <a:t>кафедры Лесоводства и лесных культур</a:t>
            </a: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7DA7A-B9E3-4674-A551-EDBC01EF7B32}"/>
              </a:ext>
            </a:extLst>
          </p:cNvPr>
          <p:cNvSpPr txBox="1"/>
          <p:nvPr/>
        </p:nvSpPr>
        <p:spPr>
          <a:xfrm>
            <a:off x="335439" y="1138632"/>
            <a:ext cx="49276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Количество ППС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10 (штатных - 8)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Количество ставок 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10,6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(ВО) и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0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(СПО)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Средний возраст 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50,0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Остепененность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90%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atin typeface="Calibri"/>
                <a:cs typeface="Arial"/>
              </a:rPr>
              <a:t>Докторов наук –</a:t>
            </a:r>
            <a:r>
              <a:rPr lang="ru-RU" sz="1400" dirty="0">
                <a:solidFill>
                  <a:srgbClr val="70AD47"/>
                </a:solidFill>
                <a:latin typeface="Calibri"/>
                <a:cs typeface="Arial"/>
              </a:rPr>
              <a:t> </a:t>
            </a:r>
            <a:r>
              <a:rPr lang="ru-RU" sz="1400" b="1" dirty="0">
                <a:solidFill>
                  <a:srgbClr val="00B050"/>
                </a:solidFill>
                <a:latin typeface="Calibri"/>
                <a:cs typeface="Arial"/>
              </a:rPr>
              <a:t>1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Arial"/>
              </a:rPr>
              <a:t>Кандидатов наук 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cs typeface="Arial"/>
              </a:rPr>
              <a:t>9 (в том числе 2 производственника)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dirty="0">
                <a:latin typeface="Calibri"/>
                <a:cs typeface="Arial"/>
              </a:rPr>
              <a:t>Ассистентов без степени - </a:t>
            </a:r>
            <a:r>
              <a:rPr lang="ru-RU" sz="1400" b="1" dirty="0">
                <a:solidFill>
                  <a:srgbClr val="00B050"/>
                </a:solidFill>
                <a:latin typeface="Calibri"/>
                <a:cs typeface="Arial"/>
              </a:rPr>
              <a:t>1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Arial"/>
            </a:endParaRP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Количество аспирантов –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/>
                <a:cs typeface="Arial"/>
              </a:rPr>
              <a:t>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0D3BEC-081B-4F3C-8417-E5E5AD2C172A}"/>
              </a:ext>
            </a:extLst>
          </p:cNvPr>
          <p:cNvSpPr/>
          <p:nvPr/>
        </p:nvSpPr>
        <p:spPr>
          <a:xfrm>
            <a:off x="335439" y="3169213"/>
            <a:ext cx="970329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Кафедра является выпускающей</a:t>
            </a:r>
            <a:r>
              <a:rPr lang="ru-RU" sz="1400" dirty="0">
                <a:solidFill>
                  <a:prstClr val="black"/>
                </a:solidFill>
              </a:rPr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</a:rPr>
              <a:t>Бакалавров по направлению: </a:t>
            </a:r>
            <a:r>
              <a:rPr lang="ru-RU" sz="1400" b="1" dirty="0">
                <a:solidFill>
                  <a:srgbClr val="00B050"/>
                </a:solidFill>
              </a:rPr>
              <a:t>35.03.01 – Лесное дело</a:t>
            </a:r>
          </a:p>
          <a:p>
            <a:pPr lvl="0"/>
            <a:r>
              <a:rPr lang="ru-RU" sz="1400" dirty="0"/>
              <a:t>       Профиль </a:t>
            </a:r>
            <a:r>
              <a:rPr lang="ru-RU" sz="1400" b="1" dirty="0">
                <a:solidFill>
                  <a:srgbClr val="00B050"/>
                </a:solidFill>
              </a:rPr>
              <a:t>«Цифровые технологии лесных и </a:t>
            </a:r>
            <a:r>
              <a:rPr lang="ru-RU" sz="1400" b="1" dirty="0" err="1">
                <a:solidFill>
                  <a:srgbClr val="00B050"/>
                </a:solidFill>
              </a:rPr>
              <a:t>урбоэкосистем</a:t>
            </a:r>
            <a:r>
              <a:rPr lang="ru-RU" sz="1400" b="1" dirty="0">
                <a:solidFill>
                  <a:srgbClr val="00B050"/>
                </a:solidFill>
              </a:rPr>
              <a:t>» 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</a:rPr>
              <a:t>Магистров по направлению: </a:t>
            </a:r>
            <a:r>
              <a:rPr lang="ru-RU" sz="1400" b="1" dirty="0">
                <a:solidFill>
                  <a:srgbClr val="00B050"/>
                </a:solidFill>
              </a:rPr>
              <a:t>35.04.01 – Лесное дело</a:t>
            </a:r>
          </a:p>
          <a:p>
            <a:r>
              <a:rPr lang="ru-RU" sz="1400" dirty="0"/>
              <a:t>       Профиль </a:t>
            </a:r>
            <a:r>
              <a:rPr lang="ru-RU" sz="1400" b="1" dirty="0">
                <a:solidFill>
                  <a:srgbClr val="00B050"/>
                </a:solidFill>
              </a:rPr>
              <a:t>«Лесные культуры, селекция, семеноводство» 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</a:rPr>
              <a:t>Аспирантов по научной специальности:</a:t>
            </a:r>
          </a:p>
          <a:p>
            <a:pPr lvl="0"/>
            <a:r>
              <a:rPr lang="ru-RU" sz="1400" b="1" dirty="0">
                <a:solidFill>
                  <a:srgbClr val="00B050"/>
                </a:solidFill>
              </a:rPr>
              <a:t>4.1.6. Лесоведение, лесоводство, лесные культуры, агромелиорация, озеленение, лесная </a:t>
            </a:r>
            <a:r>
              <a:rPr lang="ru-RU" sz="1400" b="1" dirty="0" err="1">
                <a:solidFill>
                  <a:srgbClr val="00B050"/>
                </a:solidFill>
              </a:rPr>
              <a:t>пирология</a:t>
            </a:r>
            <a:r>
              <a:rPr lang="ru-RU" sz="1400" b="1" dirty="0">
                <a:solidFill>
                  <a:srgbClr val="00B050"/>
                </a:solidFill>
              </a:rPr>
              <a:t> и таксация</a:t>
            </a:r>
            <a:r>
              <a:rPr lang="ru-RU" sz="1400" dirty="0">
                <a:solidFill>
                  <a:srgbClr val="00B050"/>
                </a:solidFill>
              </a:rPr>
              <a:t>.</a:t>
            </a:r>
          </a:p>
          <a:p>
            <a:pPr lvl="0"/>
            <a:endParaRPr lang="ru-RU" sz="1400" b="1" dirty="0">
              <a:solidFill>
                <a:srgbClr val="00B050"/>
              </a:solidFill>
            </a:endParaRP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Участвует в подготовке: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</a:rPr>
              <a:t>Бакалавров по направлению: </a:t>
            </a:r>
            <a:r>
              <a:rPr lang="ru-RU" sz="1400" b="1" dirty="0">
                <a:solidFill>
                  <a:srgbClr val="00B050"/>
                </a:solidFill>
              </a:rPr>
              <a:t>35.03.10 – Ландшафтная архитектура</a:t>
            </a:r>
          </a:p>
          <a:p>
            <a:pPr lvl="0"/>
            <a:r>
              <a:rPr lang="ru-RU" sz="1400" dirty="0"/>
              <a:t>       Профиль </a:t>
            </a:r>
            <a:r>
              <a:rPr lang="ru-RU" sz="1400" b="1" dirty="0">
                <a:solidFill>
                  <a:srgbClr val="00B050"/>
                </a:solidFill>
              </a:rPr>
              <a:t>«Ландшафтное строительство» 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</a:rPr>
              <a:t>Бакалавров по направлению: </a:t>
            </a:r>
            <a:r>
              <a:rPr lang="ru-RU" sz="1400" b="1" dirty="0">
                <a:solidFill>
                  <a:srgbClr val="00B050"/>
                </a:solidFill>
              </a:rPr>
              <a:t>05.03.06 – Экология и природопользование</a:t>
            </a:r>
          </a:p>
          <a:p>
            <a:pPr lvl="0"/>
            <a:r>
              <a:rPr lang="ru-RU" sz="1400" dirty="0">
                <a:solidFill>
                  <a:prstClr val="black"/>
                </a:solidFill>
              </a:rPr>
              <a:t>       Профиль </a:t>
            </a:r>
            <a:r>
              <a:rPr lang="ru-RU" sz="1400" b="1" dirty="0">
                <a:solidFill>
                  <a:srgbClr val="00B050"/>
                </a:solidFill>
              </a:rPr>
              <a:t>«Экология»   </a:t>
            </a:r>
          </a:p>
        </p:txBody>
      </p:sp>
    </p:spTree>
    <p:extLst>
      <p:ext uri="{BB962C8B-B14F-4D97-AF65-F5344CB8AC3E}">
        <p14:creationId xmlns:p14="http://schemas.microsoft.com/office/powerpoint/2010/main" val="314200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58789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rPr>
              <a:t>Общая характеристика 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– 2025: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cs typeface="Arial" pitchFamily="34" charset="0"/>
              </a:rPr>
              <a:t>кафедры Лесоводства и лесных культур</a:t>
            </a: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614BFE-BC68-4E71-9D62-49AF59784D3E}"/>
              </a:ext>
            </a:extLst>
          </p:cNvPr>
          <p:cNvSpPr/>
          <p:nvPr/>
        </p:nvSpPr>
        <p:spPr>
          <a:xfrm>
            <a:off x="4449555" y="944893"/>
            <a:ext cx="3292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Штатные сотрудники кафедры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3B55C3C4-FA2F-4E0F-9940-314586BE51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85677"/>
              </p:ext>
            </p:extLst>
          </p:nvPr>
        </p:nvGraphicFramePr>
        <p:xfrm>
          <a:off x="691884" y="1318113"/>
          <a:ext cx="10808230" cy="51206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56676">
                  <a:extLst>
                    <a:ext uri="{9D8B030D-6E8A-4147-A177-3AD203B41FA5}">
                      <a16:colId xmlns:a16="http://schemas.microsoft.com/office/drawing/2014/main" val="49885433"/>
                    </a:ext>
                  </a:extLst>
                </a:gridCol>
                <a:gridCol w="2045247">
                  <a:extLst>
                    <a:ext uri="{9D8B030D-6E8A-4147-A177-3AD203B41FA5}">
                      <a16:colId xmlns:a16="http://schemas.microsoft.com/office/drawing/2014/main" val="1491981253"/>
                    </a:ext>
                  </a:extLst>
                </a:gridCol>
                <a:gridCol w="1159741">
                  <a:extLst>
                    <a:ext uri="{9D8B030D-6E8A-4147-A177-3AD203B41FA5}">
                      <a16:colId xmlns:a16="http://schemas.microsoft.com/office/drawing/2014/main" val="2885954536"/>
                    </a:ext>
                  </a:extLst>
                </a:gridCol>
                <a:gridCol w="1248021">
                  <a:extLst>
                    <a:ext uri="{9D8B030D-6E8A-4147-A177-3AD203B41FA5}">
                      <a16:colId xmlns:a16="http://schemas.microsoft.com/office/drawing/2014/main" val="3361347979"/>
                    </a:ext>
                  </a:extLst>
                </a:gridCol>
                <a:gridCol w="687607">
                  <a:extLst>
                    <a:ext uri="{9D8B030D-6E8A-4147-A177-3AD203B41FA5}">
                      <a16:colId xmlns:a16="http://schemas.microsoft.com/office/drawing/2014/main" val="3347532169"/>
                    </a:ext>
                  </a:extLst>
                </a:gridCol>
                <a:gridCol w="907039">
                  <a:extLst>
                    <a:ext uri="{9D8B030D-6E8A-4147-A177-3AD203B41FA5}">
                      <a16:colId xmlns:a16="http://schemas.microsoft.com/office/drawing/2014/main" val="692661158"/>
                    </a:ext>
                  </a:extLst>
                </a:gridCol>
                <a:gridCol w="755656">
                  <a:extLst>
                    <a:ext uri="{9D8B030D-6E8A-4147-A177-3AD203B41FA5}">
                      <a16:colId xmlns:a16="http://schemas.microsoft.com/office/drawing/2014/main" val="1041432667"/>
                    </a:ext>
                  </a:extLst>
                </a:gridCol>
                <a:gridCol w="1177541">
                  <a:extLst>
                    <a:ext uri="{9D8B030D-6E8A-4147-A177-3AD203B41FA5}">
                      <a16:colId xmlns:a16="http://schemas.microsoft.com/office/drawing/2014/main" val="4158564892"/>
                    </a:ext>
                  </a:extLst>
                </a:gridCol>
                <a:gridCol w="929038">
                  <a:extLst>
                    <a:ext uri="{9D8B030D-6E8A-4147-A177-3AD203B41FA5}">
                      <a16:colId xmlns:a16="http://schemas.microsoft.com/office/drawing/2014/main" val="16025036"/>
                    </a:ext>
                  </a:extLst>
                </a:gridCol>
                <a:gridCol w="1441664">
                  <a:extLst>
                    <a:ext uri="{9D8B030D-6E8A-4147-A177-3AD203B41FA5}">
                      <a16:colId xmlns:a16="http://schemas.microsoft.com/office/drawing/2014/main" val="446198539"/>
                    </a:ext>
                  </a:extLst>
                </a:gridCol>
              </a:tblGrid>
              <a:tr h="14123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 Имя Отчество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Ученая </a:t>
                      </a:r>
                      <a:b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степень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Ученое </a:t>
                      </a:r>
                      <a:b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звание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(20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-2025 гг.)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Хирша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35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К1-К2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РИНЦ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SCOPUS/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 РИНЦ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extLst>
                  <a:ext uri="{0D108BD9-81ED-4DB2-BD59-A6C34878D82A}">
                    <a16:rowId xmlns:a16="http://schemas.microsoft.com/office/drawing/2014/main" val="4232643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228600" lvl="0" indent="-228600" algn="ctr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035050" algn="l"/>
                        </a:tabLs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Петрова Гузель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Анисовна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Зав. кафедрой 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(0,3 почасовой фонд)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к.с.-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1623355988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Мусин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Харис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Гайнутдинович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профессор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д.с.-х.н.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профессор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4105410299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Иванов Борис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Литта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(0,3 почасовой фонд)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к.т.н.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261548917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Мухаметшина Айгуль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Рамилевна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к.с.-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3/3</a:t>
                      </a: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2844248142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Сингатуллин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Ирек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Кирамович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к.с.-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626798740"/>
                  </a:ext>
                </a:extLst>
              </a:tr>
              <a:tr h="25560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Ятманова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Надежда Михайловна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к.с.-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3416063309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Ильин Фёдор Степанович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преподаватель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к.с.-х.н.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2163834686"/>
                  </a:ext>
                </a:extLst>
              </a:tr>
              <a:tr h="78668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Усманов 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алават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Булатович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преподаватель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2475" marR="4247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2475" marR="42475" marT="0" marB="0"/>
                </a:tc>
                <a:extLst>
                  <a:ext uri="{0D108BD9-81ED-4DB2-BD59-A6C34878D82A}">
                    <a16:rowId xmlns:a16="http://schemas.microsoft.com/office/drawing/2014/main" val="263937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469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1C91C7-2BAA-40A4-8F92-355B73A242B6}"/>
              </a:ext>
            </a:extLst>
          </p:cNvPr>
          <p:cNvSpPr/>
          <p:nvPr/>
        </p:nvSpPr>
        <p:spPr>
          <a:xfrm>
            <a:off x="3342192" y="288070"/>
            <a:ext cx="5484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Совместители кафедры ВО (почасовое совмещение)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0E2BA9C-FE8B-4CA6-A74B-F64B7D8CB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71950"/>
              </p:ext>
            </p:extLst>
          </p:nvPr>
        </p:nvGraphicFramePr>
        <p:xfrm>
          <a:off x="260217" y="746180"/>
          <a:ext cx="11648143" cy="296498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7216">
                  <a:extLst>
                    <a:ext uri="{9D8B030D-6E8A-4147-A177-3AD203B41FA5}">
                      <a16:colId xmlns:a16="http://schemas.microsoft.com/office/drawing/2014/main" val="3441949752"/>
                    </a:ext>
                  </a:extLst>
                </a:gridCol>
                <a:gridCol w="1950030">
                  <a:extLst>
                    <a:ext uri="{9D8B030D-6E8A-4147-A177-3AD203B41FA5}">
                      <a16:colId xmlns:a16="http://schemas.microsoft.com/office/drawing/2014/main" val="4097355261"/>
                    </a:ext>
                  </a:extLst>
                </a:gridCol>
                <a:gridCol w="775840">
                  <a:extLst>
                    <a:ext uri="{9D8B030D-6E8A-4147-A177-3AD203B41FA5}">
                      <a16:colId xmlns:a16="http://schemas.microsoft.com/office/drawing/2014/main" val="584953709"/>
                    </a:ext>
                  </a:extLst>
                </a:gridCol>
                <a:gridCol w="798329">
                  <a:extLst>
                    <a:ext uri="{9D8B030D-6E8A-4147-A177-3AD203B41FA5}">
                      <a16:colId xmlns:a16="http://schemas.microsoft.com/office/drawing/2014/main" val="2898880247"/>
                    </a:ext>
                  </a:extLst>
                </a:gridCol>
                <a:gridCol w="552165">
                  <a:extLst>
                    <a:ext uri="{9D8B030D-6E8A-4147-A177-3AD203B41FA5}">
                      <a16:colId xmlns:a16="http://schemas.microsoft.com/office/drawing/2014/main" val="73204573"/>
                    </a:ext>
                  </a:extLst>
                </a:gridCol>
                <a:gridCol w="714280">
                  <a:extLst>
                    <a:ext uri="{9D8B030D-6E8A-4147-A177-3AD203B41FA5}">
                      <a16:colId xmlns:a16="http://schemas.microsoft.com/office/drawing/2014/main" val="226023218"/>
                    </a:ext>
                  </a:extLst>
                </a:gridCol>
                <a:gridCol w="776749">
                  <a:extLst>
                    <a:ext uri="{9D8B030D-6E8A-4147-A177-3AD203B41FA5}">
                      <a16:colId xmlns:a16="http://schemas.microsoft.com/office/drawing/2014/main" val="2061717159"/>
                    </a:ext>
                  </a:extLst>
                </a:gridCol>
                <a:gridCol w="2153264">
                  <a:extLst>
                    <a:ext uri="{9D8B030D-6E8A-4147-A177-3AD203B41FA5}">
                      <a16:colId xmlns:a16="http://schemas.microsoft.com/office/drawing/2014/main" val="3019698143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550020034"/>
                    </a:ext>
                  </a:extLst>
                </a:gridCol>
                <a:gridCol w="825910">
                  <a:extLst>
                    <a:ext uri="{9D8B030D-6E8A-4147-A177-3AD203B41FA5}">
                      <a16:colId xmlns:a16="http://schemas.microsoft.com/office/drawing/2014/main" val="3089298935"/>
                    </a:ext>
                  </a:extLst>
                </a:gridCol>
                <a:gridCol w="884903">
                  <a:extLst>
                    <a:ext uri="{9D8B030D-6E8A-4147-A177-3AD203B41FA5}">
                      <a16:colId xmlns:a16="http://schemas.microsoft.com/office/drawing/2014/main" val="1426348602"/>
                    </a:ext>
                  </a:extLst>
                </a:gridCol>
                <a:gridCol w="1161702">
                  <a:extLst>
                    <a:ext uri="{9D8B030D-6E8A-4147-A177-3AD203B41FA5}">
                      <a16:colId xmlns:a16="http://schemas.microsoft.com/office/drawing/2014/main" val="1899475000"/>
                    </a:ext>
                  </a:extLst>
                </a:gridCol>
              </a:tblGrid>
              <a:tr h="33189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 Имя Отчество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рождения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Ученая степень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Ученое звание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место работы, должность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(2021-2025 гг.)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Хирша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36072"/>
                  </a:ext>
                </a:extLst>
              </a:tr>
              <a:tr h="177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ВАК/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К1-К</a:t>
                      </a: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РИНЦ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ЯДРО РИНЦ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extLst>
                  <a:ext uri="{0D108BD9-81ED-4DB2-BD59-A6C34878D82A}">
                    <a16:rowId xmlns:a16="http://schemas.microsoft.com/office/drawing/2014/main" val="1021549384"/>
                  </a:ext>
                </a:extLst>
              </a:tr>
              <a:tr h="27961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Гибадуллин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Нурсиль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Фоатович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1987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доцент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доцент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ГКУ «Пригородное лесничество», участковый лесничий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2/1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/>
                </a:tc>
                <a:extLst>
                  <a:ext uri="{0D108BD9-81ED-4DB2-BD59-A6C34878D82A}">
                    <a16:rowId xmlns:a16="http://schemas.microsoft.com/office/drawing/2014/main" val="410751401"/>
                  </a:ext>
                </a:extLst>
              </a:tr>
              <a:tr h="60115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Чернов Василий Иванович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1985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доцент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д.с.-х.н.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Министерство лесного хозяйства РТ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extLst>
                  <a:ext uri="{0D108BD9-81ED-4DB2-BD59-A6C34878D82A}">
                    <a16:rowId xmlns:a16="http://schemas.microsoft.com/office/drawing/2014/main" val="1786724704"/>
                  </a:ext>
                </a:extLst>
              </a:tr>
              <a:tr h="27931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789029"/>
                  </a:ext>
                </a:extLst>
              </a:tr>
              <a:tr h="3776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Итого ВО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81801915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9A71DA-142A-46DE-8058-13444DF1465A}"/>
              </a:ext>
            </a:extLst>
          </p:cNvPr>
          <p:cNvSpPr/>
          <p:nvPr/>
        </p:nvSpPr>
        <p:spPr>
          <a:xfrm>
            <a:off x="917205" y="4542192"/>
            <a:ext cx="6506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Итого по кафедре – 10,6 штатных единиц</a:t>
            </a:r>
          </a:p>
        </p:txBody>
      </p:sp>
    </p:spTree>
    <p:extLst>
      <p:ext uri="{BB962C8B-B14F-4D97-AF65-F5344CB8AC3E}">
        <p14:creationId xmlns:p14="http://schemas.microsoft.com/office/powerpoint/2010/main" val="415739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1C91C7-2BAA-40A4-8F92-355B73A242B6}"/>
              </a:ext>
            </a:extLst>
          </p:cNvPr>
          <p:cNvSpPr/>
          <p:nvPr/>
        </p:nvSpPr>
        <p:spPr>
          <a:xfrm>
            <a:off x="536393" y="286759"/>
            <a:ext cx="6106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На кафедре развиваются основные научные направления: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0E2BA9C-FE8B-4CA6-A74B-F64B7D8CB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44703"/>
              </p:ext>
            </p:extLst>
          </p:nvPr>
        </p:nvGraphicFramePr>
        <p:xfrm>
          <a:off x="536393" y="788276"/>
          <a:ext cx="10930299" cy="342916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73926">
                  <a:extLst>
                    <a:ext uri="{9D8B030D-6E8A-4147-A177-3AD203B41FA5}">
                      <a16:colId xmlns:a16="http://schemas.microsoft.com/office/drawing/2014/main" val="3441949752"/>
                    </a:ext>
                  </a:extLst>
                </a:gridCol>
                <a:gridCol w="7387870">
                  <a:extLst>
                    <a:ext uri="{9D8B030D-6E8A-4147-A177-3AD203B41FA5}">
                      <a16:colId xmlns:a16="http://schemas.microsoft.com/office/drawing/2014/main" val="4097355261"/>
                    </a:ext>
                  </a:extLst>
                </a:gridCol>
                <a:gridCol w="2768503">
                  <a:extLst>
                    <a:ext uri="{9D8B030D-6E8A-4147-A177-3AD203B41FA5}">
                      <a16:colId xmlns:a16="http://schemas.microsoft.com/office/drawing/2014/main" val="584953709"/>
                    </a:ext>
                  </a:extLst>
                </a:gridCol>
              </a:tblGrid>
              <a:tr h="4641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Название темы</a:t>
                      </a:r>
                      <a:endParaRPr lang="ru-RU" sz="1400" b="1" dirty="0"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Руководитель темы 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исполнители</a:t>
                      </a:r>
                    </a:p>
                  </a:txBody>
                  <a:tcPr marL="67888" marR="67888" marT="0" marB="0" anchor="ctr"/>
                </a:tc>
                <a:extLst>
                  <a:ext uri="{0D108BD9-81ED-4DB2-BD59-A6C34878D82A}">
                    <a16:rowId xmlns:a16="http://schemas.microsoft.com/office/drawing/2014/main" val="2975436072"/>
                  </a:ext>
                </a:extLst>
              </a:tr>
              <a:tr h="27961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Оптимизация породного состава древесно-кустарниковых пород в условиях глобального потепления планеты в защитном лесоразведении и лесовосстановлении на землях лесного фонда РТ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Мусин Х.Г., </a:t>
                      </a:r>
                      <a:r>
                        <a:rPr lang="ru-RU" sz="14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Сингатуллин</a:t>
                      </a:r>
                      <a:r>
                        <a:rPr lang="ru-RU" sz="1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И.К., </a:t>
                      </a:r>
                      <a:r>
                        <a:rPr lang="ru-RU" sz="14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Ятманова</a:t>
                      </a:r>
                      <a:r>
                        <a:rPr lang="ru-RU" sz="1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Н.М., Ильин Ф.С.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51401"/>
                  </a:ext>
                </a:extLst>
              </a:tr>
              <a:tr h="601155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7888" marR="6788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Разработка современных биопрепаратов и оценка их эффективности применения на рост и развитие посадочного материала древесных пород в условиях РТ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Мухаметшина А.Р.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6724704"/>
                  </a:ext>
                </a:extLst>
              </a:tr>
              <a:tr h="27931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Разработка ГИС-технологий для мониторинга лесных и </a:t>
                      </a:r>
                      <a:r>
                        <a:rPr kumimoji="0" lang="ru-RU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урбоэкосистем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Мусин Х.Г., Усманов С.Б.</a:t>
                      </a:r>
                    </a:p>
                  </a:txBody>
                  <a:tcPr marL="67888" marR="678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5789029"/>
                  </a:ext>
                </a:extLst>
              </a:tr>
              <a:tr h="3776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Усовершенствование методов микроклонального размножения для повышения биоразнообразия и устойчивости лесных и </a:t>
                      </a:r>
                      <a:r>
                        <a:rPr kumimoji="0" lang="ru-RU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урбоэкосистем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 в условиях РТ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Петрова Г.А., Усманов С.Б.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801915"/>
                  </a:ext>
                </a:extLst>
              </a:tr>
              <a:tr h="3776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Разработка технологий и технических средств для лесной отрасли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Иванов Б.Л.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189742"/>
                  </a:ext>
                </a:extLst>
              </a:tr>
              <a:tr h="37763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3505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агрогидролесомелиоративного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комплекса на сельскохозяйственных землях на территории муниципальных районов РТ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Мусин Х.Г., Мухаметшина А.Р., Ильин Ф.С., Усманов С.Б.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n-lt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888" marR="678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98026040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1E3ADE-1032-4B36-BAB7-9253DDC35786}"/>
              </a:ext>
            </a:extLst>
          </p:cNvPr>
          <p:cNvSpPr/>
          <p:nvPr/>
        </p:nvSpPr>
        <p:spPr>
          <a:xfrm>
            <a:off x="641145" y="4409943"/>
            <a:ext cx="11119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Объем поступившего финансирования НИР в 2025 году – 7,1 тыс. руб. (670 тыс. руб. на 1 штатную единицу)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5F6F0C-D69B-482D-98C2-9A1016E4695C}"/>
              </a:ext>
            </a:extLst>
          </p:cNvPr>
          <p:cNvSpPr/>
          <p:nvPr/>
        </p:nvSpPr>
        <p:spPr>
          <a:xfrm>
            <a:off x="536393" y="5184912"/>
            <a:ext cx="8396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u="sng" dirty="0">
                <a:solidFill>
                  <a:prstClr val="black"/>
                </a:solidFill>
              </a:rPr>
              <a:t>Научные школы:</a:t>
            </a:r>
          </a:p>
          <a:p>
            <a:pPr marL="285750" lvl="0" indent="-285750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Д.с.-х.н., проф. Мусин Х.Г. «Повышение продуктивности лесов Среднего Поволжья»</a:t>
            </a:r>
          </a:p>
        </p:txBody>
      </p:sp>
    </p:spTree>
    <p:extLst>
      <p:ext uri="{BB962C8B-B14F-4D97-AF65-F5344CB8AC3E}">
        <p14:creationId xmlns:p14="http://schemas.microsoft.com/office/powerpoint/2010/main" val="404682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FECB5-F9B5-4C38-9D32-A0727F5B8B28}"/>
              </a:ext>
            </a:extLst>
          </p:cNvPr>
          <p:cNvSpPr txBox="1"/>
          <p:nvPr/>
        </p:nvSpPr>
        <p:spPr bwMode="auto">
          <a:xfrm>
            <a:off x="335441" y="50689"/>
            <a:ext cx="10075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Ключевые параметры целевой модели 2025-2030 гг.: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пути достижения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AF18E5-365C-4990-BBBF-6AED3CD57950}"/>
              </a:ext>
            </a:extLst>
          </p:cNvPr>
          <p:cNvSpPr/>
          <p:nvPr/>
        </p:nvSpPr>
        <p:spPr>
          <a:xfrm>
            <a:off x="594019" y="1589571"/>
            <a:ext cx="114538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Мониторинг журналов по направлению «Лесное хозяйство»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BB8D93D-91A8-4DE7-B20D-B3551FB6A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71003"/>
              </p:ext>
            </p:extLst>
          </p:nvPr>
        </p:nvGraphicFramePr>
        <p:xfrm>
          <a:off x="369093" y="1937360"/>
          <a:ext cx="11594237" cy="45638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92785">
                  <a:extLst>
                    <a:ext uri="{9D8B030D-6E8A-4147-A177-3AD203B41FA5}">
                      <a16:colId xmlns:a16="http://schemas.microsoft.com/office/drawing/2014/main" val="2872048455"/>
                    </a:ext>
                  </a:extLst>
                </a:gridCol>
                <a:gridCol w="1411549">
                  <a:extLst>
                    <a:ext uri="{9D8B030D-6E8A-4147-A177-3AD203B41FA5}">
                      <a16:colId xmlns:a16="http://schemas.microsoft.com/office/drawing/2014/main" val="2477795373"/>
                    </a:ext>
                  </a:extLst>
                </a:gridCol>
                <a:gridCol w="4043109">
                  <a:extLst>
                    <a:ext uri="{9D8B030D-6E8A-4147-A177-3AD203B41FA5}">
                      <a16:colId xmlns:a16="http://schemas.microsoft.com/office/drawing/2014/main" val="87646176"/>
                    </a:ext>
                  </a:extLst>
                </a:gridCol>
                <a:gridCol w="2872596">
                  <a:extLst>
                    <a:ext uri="{9D8B030D-6E8A-4147-A177-3AD203B41FA5}">
                      <a16:colId xmlns:a16="http://schemas.microsoft.com/office/drawing/2014/main" val="2747747979"/>
                    </a:ext>
                  </a:extLst>
                </a:gridCol>
                <a:gridCol w="1074198">
                  <a:extLst>
                    <a:ext uri="{9D8B030D-6E8A-4147-A177-3AD203B41FA5}">
                      <a16:colId xmlns:a16="http://schemas.microsoft.com/office/drawing/2014/main" val="923343675"/>
                    </a:ext>
                  </a:extLst>
                </a:gridCol>
              </a:tblGrid>
              <a:tr h="162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Квартиль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2544563247"/>
                  </a:ext>
                </a:extLst>
              </a:tr>
              <a:tr h="352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Agricultural and Forest Meteorology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Scopus: Q1</a:t>
                      </a:r>
                      <a:b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Q1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Сельское и лесное хозяйство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Охрана окружающей среды. Экология человека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361750888"/>
                  </a:ext>
                </a:extLst>
              </a:tr>
              <a:tr h="352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Journal of Sustainable Forestry 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Scopus: Q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b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Q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Сельское и лесное хозяйство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Охрана окружающей среды. Экология человека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хороший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Средне-высокий</a:t>
                      </a: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1002848086"/>
                  </a:ext>
                </a:extLst>
              </a:tr>
              <a:tr h="282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 Use Policy (Elsevier)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Scopus: Q1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Q1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Сельское и лесное хозяйство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Охрана окружающей среды. Экология человека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3057837599"/>
                  </a:ext>
                </a:extLst>
              </a:tr>
              <a:tr h="270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Известия высших учебных заведений. Лесной журнал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ВАК: К1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Scopus: Q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b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sz="14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WoS</a:t>
                      </a: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Q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Лесное хозяйство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Лесная и деревообрабатывающая промышленность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Agriculture, forestry, fisheries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: Лесоведение, лесоводство, лесные культуры, агролесомелиорация, озеленение, лесная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пирология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и таксация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хороший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Средне-высокий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2585060433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0C7651-7B34-4CB2-8B11-6C2023C520BD}"/>
              </a:ext>
            </a:extLst>
          </p:cNvPr>
          <p:cNvSpPr/>
          <p:nvPr/>
        </p:nvSpPr>
        <p:spPr>
          <a:xfrm>
            <a:off x="369093" y="995561"/>
            <a:ext cx="114538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Публикация в международных и российских журналах с высоким квартилем и хорошим уровнем цитируемости, входящими в «Белый список».</a:t>
            </a:r>
          </a:p>
        </p:txBody>
      </p:sp>
    </p:spTree>
    <p:extLst>
      <p:ext uri="{BB962C8B-B14F-4D97-AF65-F5344CB8AC3E}">
        <p14:creationId xmlns:p14="http://schemas.microsoft.com/office/powerpoint/2010/main" val="375482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FECB5-F9B5-4C38-9D32-A0727F5B8B28}"/>
              </a:ext>
            </a:extLst>
          </p:cNvPr>
          <p:cNvSpPr txBox="1"/>
          <p:nvPr/>
        </p:nvSpPr>
        <p:spPr bwMode="auto">
          <a:xfrm>
            <a:off x="335441" y="50689"/>
            <a:ext cx="10075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Ключевые параметры целевой модели 2025-2030 гг.: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пути достижения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AF18E5-365C-4990-BBBF-6AED3CD57950}"/>
              </a:ext>
            </a:extLst>
          </p:cNvPr>
          <p:cNvSpPr/>
          <p:nvPr/>
        </p:nvSpPr>
        <p:spPr>
          <a:xfrm>
            <a:off x="509518" y="1040191"/>
            <a:ext cx="114538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Мониторинг журналов по направлению «Лесное хозяйство»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BB8D93D-91A8-4DE7-B20D-B3551FB6A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290390"/>
              </p:ext>
            </p:extLst>
          </p:nvPr>
        </p:nvGraphicFramePr>
        <p:xfrm>
          <a:off x="298881" y="1484599"/>
          <a:ext cx="11594237" cy="48091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92785">
                  <a:extLst>
                    <a:ext uri="{9D8B030D-6E8A-4147-A177-3AD203B41FA5}">
                      <a16:colId xmlns:a16="http://schemas.microsoft.com/office/drawing/2014/main" val="2872048455"/>
                    </a:ext>
                  </a:extLst>
                </a:gridCol>
                <a:gridCol w="1411549">
                  <a:extLst>
                    <a:ext uri="{9D8B030D-6E8A-4147-A177-3AD203B41FA5}">
                      <a16:colId xmlns:a16="http://schemas.microsoft.com/office/drawing/2014/main" val="2477795373"/>
                    </a:ext>
                  </a:extLst>
                </a:gridCol>
                <a:gridCol w="4296793">
                  <a:extLst>
                    <a:ext uri="{9D8B030D-6E8A-4147-A177-3AD203B41FA5}">
                      <a16:colId xmlns:a16="http://schemas.microsoft.com/office/drawing/2014/main" val="87646176"/>
                    </a:ext>
                  </a:extLst>
                </a:gridCol>
                <a:gridCol w="2618912">
                  <a:extLst>
                    <a:ext uri="{9D8B030D-6E8A-4147-A177-3AD203B41FA5}">
                      <a16:colId xmlns:a16="http://schemas.microsoft.com/office/drawing/2014/main" val="2747747979"/>
                    </a:ext>
                  </a:extLst>
                </a:gridCol>
                <a:gridCol w="1074198">
                  <a:extLst>
                    <a:ext uri="{9D8B030D-6E8A-4147-A177-3AD203B41FA5}">
                      <a16:colId xmlns:a16="http://schemas.microsoft.com/office/drawing/2014/main" val="923343675"/>
                    </a:ext>
                  </a:extLst>
                </a:gridCol>
              </a:tblGrid>
              <a:tr h="162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Квартиль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2544563247"/>
                  </a:ext>
                </a:extLst>
              </a:tr>
              <a:tr h="239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Лесоведение 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ВАК: К1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Scopus: Q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Лесоведение, лесоводство, лесные культуры, агролесомелиорация, озеленение, лесная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пирология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и таксация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Экология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хороший уровень цитируемости.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Средне-высокий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506401442"/>
                  </a:ext>
                </a:extLst>
              </a:tr>
              <a:tr h="21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Лесной вестник /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Forestry Bulletin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ВАК: К1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Сельское и лесное хозяйство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Agriculture, forestry, fisheries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869340153"/>
                  </a:ext>
                </a:extLst>
              </a:tr>
              <a:tr h="21306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Известия Санкт-Петербургской лесотехнической академии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ВАК: К2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Сельское и лесное хозяйство; -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Agriculture, forestry, fisheries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2362695763"/>
                  </a:ext>
                </a:extLst>
              </a:tr>
              <a:tr h="213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Труды Санкт-Петербургского научно-исследовательского института лесного хозяйства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ВАК: К1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Лесное хозяйство; Биотехнология, Лесоведение; Лесоводство; Лесопользование; Охрана леса. Лесные пожары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Agriculture, forestry, fisheries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ядро РИНЦ;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входит в белый список;</a:t>
                      </a:r>
                    </a:p>
                    <a:p>
                      <a:pPr marL="285750" marR="0" lvl="0" indent="-285750" algn="just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хороший уровень цитируемости.</a:t>
                      </a:r>
                    </a:p>
                  </a:txBody>
                  <a:tcPr marL="49023" marR="4902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Средне-высокий</a:t>
                      </a:r>
                    </a:p>
                  </a:txBody>
                  <a:tcPr marL="49023" marR="49023" marT="0" marB="0"/>
                </a:tc>
                <a:extLst>
                  <a:ext uri="{0D108BD9-81ED-4DB2-BD59-A6C34878D82A}">
                    <a16:rowId xmlns:a16="http://schemas.microsoft.com/office/drawing/2014/main" val="1539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58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FECB5-F9B5-4C38-9D32-A0727F5B8B28}"/>
              </a:ext>
            </a:extLst>
          </p:cNvPr>
          <p:cNvSpPr txBox="1"/>
          <p:nvPr/>
        </p:nvSpPr>
        <p:spPr bwMode="auto">
          <a:xfrm>
            <a:off x="335441" y="50689"/>
            <a:ext cx="10075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Ключевые параметры целевой модели 2025-2030 гг.: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пути достижения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41292E-FFAF-4CD6-BD32-264D2D9646C8}"/>
              </a:ext>
            </a:extLst>
          </p:cNvPr>
          <p:cNvSpPr/>
          <p:nvPr/>
        </p:nvSpPr>
        <p:spPr>
          <a:xfrm>
            <a:off x="416839" y="928427"/>
            <a:ext cx="3357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Партнеры (сотрудничество)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049836-D5AB-4AA2-934D-DE73A3EA4DD2}"/>
              </a:ext>
            </a:extLst>
          </p:cNvPr>
          <p:cNvSpPr/>
          <p:nvPr/>
        </p:nvSpPr>
        <p:spPr>
          <a:xfrm>
            <a:off x="416839" y="1321795"/>
            <a:ext cx="75531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Организация практик и стажировок студентов на базе лесохозяйственных предприятий. Проведение совместных семинаров и мастер-классов с участием специалистов-практиков.</a:t>
            </a:r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0398563A-6D62-4EDB-97D4-5A356040C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093620"/>
              </p:ext>
            </p:extLst>
          </p:nvPr>
        </p:nvGraphicFramePr>
        <p:xfrm>
          <a:off x="335441" y="2009603"/>
          <a:ext cx="11232824" cy="4617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375">
                  <a:extLst>
                    <a:ext uri="{9D8B030D-6E8A-4147-A177-3AD203B41FA5}">
                      <a16:colId xmlns:a16="http://schemas.microsoft.com/office/drawing/2014/main" val="3144499217"/>
                    </a:ext>
                  </a:extLst>
                </a:gridCol>
                <a:gridCol w="3852908">
                  <a:extLst>
                    <a:ext uri="{9D8B030D-6E8A-4147-A177-3AD203B41FA5}">
                      <a16:colId xmlns:a16="http://schemas.microsoft.com/office/drawing/2014/main" val="2079343510"/>
                    </a:ext>
                  </a:extLst>
                </a:gridCol>
                <a:gridCol w="4993643">
                  <a:extLst>
                    <a:ext uri="{9D8B030D-6E8A-4147-A177-3AD203B41FA5}">
                      <a16:colId xmlns:a16="http://schemas.microsoft.com/office/drawing/2014/main" val="1200062151"/>
                    </a:ext>
                  </a:extLst>
                </a:gridCol>
                <a:gridCol w="1256898">
                  <a:extLst>
                    <a:ext uri="{9D8B030D-6E8A-4147-A177-3AD203B41FA5}">
                      <a16:colId xmlns:a16="http://schemas.microsoft.com/office/drawing/2014/main" val="3521743453"/>
                    </a:ext>
                  </a:extLst>
                </a:gridCol>
              </a:tblGrid>
              <a:tr h="41163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 (сотрудничество)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научных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525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Всероссийский научно-исследовательский институт лесоводства и механизации лесного хозяйства (ВНИИЛМ)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Оценка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лесоводственно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-экологической и экономической эффективности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несплошных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интенсивных рубок, проведенных с 1962 г. на территории Сабинского лесничества, а также рубок обновления, переформирования и реконструкции в лесничествах Республики Татарстан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7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ФГБУ «Всероссийский научно-исследовательский институт лесной генетики, селекции и биотехнологии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методов и технологий размножения посадочного материала от местных коренных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триплоидных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форм осины на основе отобранных деревьев (форм) и перспективных сортов гибридных тополей для озеленения и получения энергетического сырья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40707"/>
                  </a:ext>
                </a:extLst>
              </a:tr>
              <a:tr h="41163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ФГБОУ ВО «Санкт-Петербургский государственный лесотехнический университет имени С.М. Кирова»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рекомендаций по ведению хозяйства в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агролесомелиоративном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комплексе с применением беспилотных летательных аппаратов (БПЛА) и цифровых систем прогнозирования состояния защитных насаждений в условиях устойчивого лесоразведения и изменения климата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32936"/>
                  </a:ext>
                </a:extLst>
              </a:tr>
              <a:tr h="41163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ФАУ ДПО  «Всероссийский институт повышения квалификации руководящих сотрудников и специалистов лесного хозяйства»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Система государственного управления лесным хозяйством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392745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2B6FBD-E922-4F1A-9312-86617C8B1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02" y="2474003"/>
            <a:ext cx="745652" cy="74565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A1F96F2-C910-43D3-B1A4-7EF22552C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29" y="3718384"/>
            <a:ext cx="524043" cy="7021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EEF7F1-9BFF-41D7-8679-971794B37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36" y="4837863"/>
            <a:ext cx="745652" cy="7456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D731D5-B89D-45F2-8E44-DA2A33F45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55" y="5929573"/>
            <a:ext cx="639815" cy="63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3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FECB5-F9B5-4C38-9D32-A0727F5B8B28}"/>
              </a:ext>
            </a:extLst>
          </p:cNvPr>
          <p:cNvSpPr txBox="1"/>
          <p:nvPr/>
        </p:nvSpPr>
        <p:spPr bwMode="auto">
          <a:xfrm>
            <a:off x="335441" y="50689"/>
            <a:ext cx="10075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Ключевые параметры целевой модели 2025-2030 гг.: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пути достижения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0398563A-6D62-4EDB-97D4-5A356040C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83520"/>
              </p:ext>
            </p:extLst>
          </p:nvPr>
        </p:nvGraphicFramePr>
        <p:xfrm>
          <a:off x="335441" y="1365243"/>
          <a:ext cx="11538847" cy="4717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893">
                  <a:extLst>
                    <a:ext uri="{9D8B030D-6E8A-4147-A177-3AD203B41FA5}">
                      <a16:colId xmlns:a16="http://schemas.microsoft.com/office/drawing/2014/main" val="3144499217"/>
                    </a:ext>
                  </a:extLst>
                </a:gridCol>
                <a:gridCol w="3494982">
                  <a:extLst>
                    <a:ext uri="{9D8B030D-6E8A-4147-A177-3AD203B41FA5}">
                      <a16:colId xmlns:a16="http://schemas.microsoft.com/office/drawing/2014/main" val="2079343510"/>
                    </a:ext>
                  </a:extLst>
                </a:gridCol>
                <a:gridCol w="5341898">
                  <a:extLst>
                    <a:ext uri="{9D8B030D-6E8A-4147-A177-3AD203B41FA5}">
                      <a16:colId xmlns:a16="http://schemas.microsoft.com/office/drawing/2014/main" val="1200062151"/>
                    </a:ext>
                  </a:extLst>
                </a:gridCol>
                <a:gridCol w="1083074">
                  <a:extLst>
                    <a:ext uri="{9D8B030D-6E8A-4147-A177-3AD203B41FA5}">
                      <a16:colId xmlns:a16="http://schemas.microsoft.com/office/drawing/2014/main" val="3521743453"/>
                    </a:ext>
                  </a:extLst>
                </a:gridCol>
              </a:tblGrid>
              <a:tr h="4195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 (сотрудничество)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научных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525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Министерство экологии и природных ресурсов Республики Татарстан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рекомендаций по ведению хозяйства в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агролесомелиоративном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комплексе с применением беспилотных летательных аппаратов (БПЛА) и цифровых систем прогнозирования состояния защитных насаждений в условиях устойчивого лесоразведения и изменения климата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784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Министерство лесного хозяйства Республики Татарстан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и внедрение инновационных технологий ведения лесного хозяйства в дубравах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40707"/>
                  </a:ext>
                </a:extLst>
              </a:tr>
              <a:tr h="41163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ГКУ «Сабинское лесничество»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Оценка эффективности применения биопрепаратов и разработка рекомендаций по их использованию при выращивании сеянцев с открытой и закрытой корневой системой (ОКС, ЗКС) в лесных питомниках для создания насаждений и декоративных целей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32936"/>
                  </a:ext>
                </a:extLst>
              </a:tr>
              <a:tr h="22526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ООО «Союз-Агро»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Проект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агрогидролесомелиоративного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комплекса на сельскохозяйственных землях на территории муниципальных районов Республики Татарстан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392745"/>
                  </a:ext>
                </a:extLst>
              </a:tr>
              <a:tr h="41899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АО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Сибур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-РТ»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Совместная разработка технологии выращивания посадочного материала древесно-кустарниковых пород, активно депонирующих углерод в городской среде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553716"/>
                  </a:ext>
                </a:extLst>
              </a:tr>
            </a:tbl>
          </a:graphicData>
        </a:graphic>
      </p:graphicFrame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AEB033D-1B38-4A87-AF0D-904771B45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37" r="47842" b="50001"/>
          <a:stretch/>
        </p:blipFill>
        <p:spPr>
          <a:xfrm>
            <a:off x="694954" y="1915008"/>
            <a:ext cx="781897" cy="63651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2EC1E20-E554-47B0-B7EC-ABA6B4CBC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57" r="5187" b="50000"/>
          <a:stretch/>
        </p:blipFill>
        <p:spPr>
          <a:xfrm>
            <a:off x="707336" y="3000523"/>
            <a:ext cx="781898" cy="66285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3CFFA86-B2D4-4382-887E-00FB38AC9E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92" t="66698" r="18131" b="4139"/>
          <a:stretch/>
        </p:blipFill>
        <p:spPr>
          <a:xfrm>
            <a:off x="413749" y="3771630"/>
            <a:ext cx="1369072" cy="46743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F1BEB0-C5E9-422A-BACB-771F0EE6DEC0}"/>
              </a:ext>
            </a:extLst>
          </p:cNvPr>
          <p:cNvSpPr/>
          <p:nvPr/>
        </p:nvSpPr>
        <p:spPr>
          <a:xfrm>
            <a:off x="414822" y="935430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Партнеры (сотрудничество)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B74873-74C8-4675-AEE0-A3C963F2D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69" y="4665628"/>
            <a:ext cx="1210865" cy="3442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3AEC87-655A-4F74-B454-825B9BFB2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49" y="5395554"/>
            <a:ext cx="1450476" cy="4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34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FECB5-F9B5-4C38-9D32-A0727F5B8B28}"/>
              </a:ext>
            </a:extLst>
          </p:cNvPr>
          <p:cNvSpPr txBox="1"/>
          <p:nvPr/>
        </p:nvSpPr>
        <p:spPr bwMode="auto">
          <a:xfrm>
            <a:off x="335441" y="50689"/>
            <a:ext cx="10075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Ключевые параметры целевой модели 2025-2030 гг.: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пути достижения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id="{0398563A-6D62-4EDB-97D4-5A356040C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2707"/>
              </p:ext>
            </p:extLst>
          </p:nvPr>
        </p:nvGraphicFramePr>
        <p:xfrm>
          <a:off x="326576" y="1420062"/>
          <a:ext cx="11538847" cy="261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893">
                  <a:extLst>
                    <a:ext uri="{9D8B030D-6E8A-4147-A177-3AD203B41FA5}">
                      <a16:colId xmlns:a16="http://schemas.microsoft.com/office/drawing/2014/main" val="3144499217"/>
                    </a:ext>
                  </a:extLst>
                </a:gridCol>
                <a:gridCol w="3494982">
                  <a:extLst>
                    <a:ext uri="{9D8B030D-6E8A-4147-A177-3AD203B41FA5}">
                      <a16:colId xmlns:a16="http://schemas.microsoft.com/office/drawing/2014/main" val="2079343510"/>
                    </a:ext>
                  </a:extLst>
                </a:gridCol>
                <a:gridCol w="5341898">
                  <a:extLst>
                    <a:ext uri="{9D8B030D-6E8A-4147-A177-3AD203B41FA5}">
                      <a16:colId xmlns:a16="http://schemas.microsoft.com/office/drawing/2014/main" val="1200062151"/>
                    </a:ext>
                  </a:extLst>
                </a:gridCol>
                <a:gridCol w="1083074">
                  <a:extLst>
                    <a:ext uri="{9D8B030D-6E8A-4147-A177-3AD203B41FA5}">
                      <a16:colId xmlns:a16="http://schemas.microsoft.com/office/drawing/2014/main" val="3521743453"/>
                    </a:ext>
                  </a:extLst>
                </a:gridCol>
              </a:tblGrid>
              <a:tr h="41955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 (сотрудничество)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научных работ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525807"/>
                  </a:ext>
                </a:extLst>
              </a:tr>
              <a:tr h="22526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Ошский технологический университет им. Академика М.М. Адышева (Киргизия)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Испытание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интродуцированных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древесных пород, произрастающих  в условиях горной республики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392745"/>
                  </a:ext>
                </a:extLst>
              </a:tr>
              <a:tr h="41163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Казахский национальный аграрный исследовательский университет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Адаптация древесно-кустарниковых пород, растущих в почвенно-климатических условиях степной зоны Республики Казахстан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553716"/>
                  </a:ext>
                </a:extLst>
              </a:tr>
              <a:tr h="41163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Белорусский государственный технологический университет (БГТУ)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совместной программы использования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недревесных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продуктов леса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673576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FDAB5-E008-41A2-9456-A0FE8C96E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22" y="1956889"/>
            <a:ext cx="1457485" cy="3467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B2B889-E2F2-485D-95BB-68653A866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10" y="2585359"/>
            <a:ext cx="962178" cy="6365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DD346B-74B7-4640-BFF1-6934CF322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205" y="3356335"/>
            <a:ext cx="631389" cy="66186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F1BEB0-C5E9-422A-BACB-771F0EE6DEC0}"/>
              </a:ext>
            </a:extLst>
          </p:cNvPr>
          <p:cNvSpPr/>
          <p:nvPr/>
        </p:nvSpPr>
        <p:spPr>
          <a:xfrm>
            <a:off x="414822" y="935430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Партнеры (сотрудничество)</a:t>
            </a:r>
          </a:p>
        </p:txBody>
      </p:sp>
    </p:spTree>
    <p:extLst>
      <p:ext uri="{BB962C8B-B14F-4D97-AF65-F5344CB8AC3E}">
        <p14:creationId xmlns:p14="http://schemas.microsoft.com/office/powerpoint/2010/main" val="308700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AADE742-34D1-4220-94A4-4C18DB64B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100746"/>
              </p:ext>
            </p:extLst>
          </p:nvPr>
        </p:nvGraphicFramePr>
        <p:xfrm>
          <a:off x="457360" y="968411"/>
          <a:ext cx="11098467" cy="5792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46">
                  <a:extLst>
                    <a:ext uri="{9D8B030D-6E8A-4147-A177-3AD203B41FA5}">
                      <a16:colId xmlns:a16="http://schemas.microsoft.com/office/drawing/2014/main" val="2776209676"/>
                    </a:ext>
                  </a:extLst>
                </a:gridCol>
                <a:gridCol w="5375430">
                  <a:extLst>
                    <a:ext uri="{9D8B030D-6E8A-4147-A177-3AD203B41FA5}">
                      <a16:colId xmlns:a16="http://schemas.microsoft.com/office/drawing/2014/main" val="3201149910"/>
                    </a:ext>
                  </a:extLst>
                </a:gridCol>
                <a:gridCol w="831765">
                  <a:extLst>
                    <a:ext uri="{9D8B030D-6E8A-4147-A177-3AD203B41FA5}">
                      <a16:colId xmlns:a16="http://schemas.microsoft.com/office/drawing/2014/main" val="1898984816"/>
                    </a:ext>
                  </a:extLst>
                </a:gridCol>
                <a:gridCol w="834613">
                  <a:extLst>
                    <a:ext uri="{9D8B030D-6E8A-4147-A177-3AD203B41FA5}">
                      <a16:colId xmlns:a16="http://schemas.microsoft.com/office/drawing/2014/main" val="1280831670"/>
                    </a:ext>
                  </a:extLst>
                </a:gridCol>
                <a:gridCol w="803189">
                  <a:extLst>
                    <a:ext uri="{9D8B030D-6E8A-4147-A177-3AD203B41FA5}">
                      <a16:colId xmlns:a16="http://schemas.microsoft.com/office/drawing/2014/main" val="2504479451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4203330692"/>
                    </a:ext>
                  </a:extLst>
                </a:gridCol>
                <a:gridCol w="741406">
                  <a:extLst>
                    <a:ext uri="{9D8B030D-6E8A-4147-A177-3AD203B41FA5}">
                      <a16:colId xmlns:a16="http://schemas.microsoft.com/office/drawing/2014/main" val="3411403273"/>
                    </a:ext>
                  </a:extLst>
                </a:gridCol>
                <a:gridCol w="753762">
                  <a:extLst>
                    <a:ext uri="{9D8B030D-6E8A-4147-A177-3AD203B41FA5}">
                      <a16:colId xmlns:a16="http://schemas.microsoft.com/office/drawing/2014/main" val="2700630308"/>
                    </a:ext>
                  </a:extLst>
                </a:gridCol>
                <a:gridCol w="669524">
                  <a:extLst>
                    <a:ext uri="{9D8B030D-6E8A-4147-A177-3AD203B41FA5}">
                      <a16:colId xmlns:a16="http://schemas.microsoft.com/office/drawing/2014/main" val="4196083748"/>
                    </a:ext>
                  </a:extLst>
                </a:gridCol>
              </a:tblGrid>
              <a:tr h="3560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изм.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937721"/>
                  </a:ext>
                </a:extLst>
              </a:tr>
              <a:tr h="356002"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390852"/>
                  </a:ext>
                </a:extLst>
              </a:tr>
              <a:tr h="252288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НПР кафедры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шт.ед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295806"/>
                  </a:ext>
                </a:extLst>
              </a:tr>
              <a:tr h="2522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 публикаций в изданиях «Белого списка» в год (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Scopus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WoS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 только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Agriculture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Forestry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826322"/>
                  </a:ext>
                </a:extLst>
              </a:tr>
              <a:tr h="2522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Кол-во публикаций в изданиях «Белого списка» в год на одного НПР (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Scopus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WoS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 только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Agriculture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Forestry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(в зависимости от института / факультета)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588409"/>
                  </a:ext>
                </a:extLst>
              </a:tr>
              <a:tr h="2522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НИОКР и научно-технических услуг на одного НПР </a:t>
                      </a:r>
                    </a:p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(в зависимости от института / факультета)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 руб.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605277"/>
                  </a:ext>
                </a:extLst>
              </a:tr>
              <a:tr h="2502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НИОКР и НТУ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 руб.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054399"/>
                  </a:ext>
                </a:extLst>
              </a:tr>
              <a:tr h="2974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РИД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431825"/>
                  </a:ext>
                </a:extLst>
              </a:tr>
              <a:tr h="2974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Объемы, поступившие от коммерциализации РИД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614651"/>
                  </a:ext>
                </a:extLst>
              </a:tr>
              <a:tr h="2974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НПР до 39 лет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37,5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986729"/>
                  </a:ext>
                </a:extLst>
              </a:tr>
              <a:tr h="268814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из них: имеют ученую степень (звание)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90,0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8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Остепененность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90,0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90,0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90,0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3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зарубежных профессоров и российских специалистов с PhD</a:t>
                      </a:r>
                      <a:endParaRPr lang="ru-RU" alt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1 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1 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1 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643369"/>
                  </a:ext>
                </a:extLst>
              </a:tr>
              <a:tr h="3063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Совместные образовательные программы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80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магистерских программ 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ед.  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524940"/>
                  </a:ext>
                </a:extLst>
              </a:tr>
              <a:tr h="3063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Количество магистрантов / аспирантов на кафедре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чел. 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30/8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30/8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30/8 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35/6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35/6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40/6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47800"/>
                  </a:ext>
                </a:extLst>
              </a:tr>
              <a:tr h="3063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Доходы от образовательных программ ДПО на одного ППС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 руб.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150 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150 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1410" marR="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1410" marR="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1410" marR="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marL="1410" marR="14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190545"/>
                  </a:ext>
                </a:extLst>
              </a:tr>
              <a:tr h="3063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Доходы от образовательных программ ДПО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 руб.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2,4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3,1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6516" marR="6516" marT="65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457360" y="100116"/>
            <a:ext cx="11734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lang="ru-RU" sz="2000" b="1" kern="1200" spc="-1" dirty="0">
                <a:solidFill>
                  <a:srgbClr val="002060"/>
                </a:solidFill>
                <a:cs typeface="Arial" pitchFamily="34" charset="0"/>
              </a:rPr>
              <a:t>кафедры лесоводства и лесных культур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0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406463" y="112832"/>
            <a:ext cx="4565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CDF66CF2-A1F3-48B9-8CCE-2F5B8D570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385871"/>
              </p:ext>
            </p:extLst>
          </p:nvPr>
        </p:nvGraphicFramePr>
        <p:xfrm>
          <a:off x="406461" y="1409624"/>
          <a:ext cx="11379076" cy="511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307">
                  <a:extLst>
                    <a:ext uri="{9D8B030D-6E8A-4147-A177-3AD203B41FA5}">
                      <a16:colId xmlns:a16="http://schemas.microsoft.com/office/drawing/2014/main" val="3009082680"/>
                    </a:ext>
                  </a:extLst>
                </a:gridCol>
                <a:gridCol w="2796466">
                  <a:extLst>
                    <a:ext uri="{9D8B030D-6E8A-4147-A177-3AD203B41FA5}">
                      <a16:colId xmlns:a16="http://schemas.microsoft.com/office/drawing/2014/main" val="481636754"/>
                    </a:ext>
                  </a:extLst>
                </a:gridCol>
                <a:gridCol w="3932808">
                  <a:extLst>
                    <a:ext uri="{9D8B030D-6E8A-4147-A177-3AD203B41FA5}">
                      <a16:colId xmlns:a16="http://schemas.microsoft.com/office/drawing/2014/main" val="1445257155"/>
                    </a:ext>
                  </a:extLst>
                </a:gridCol>
                <a:gridCol w="2143495">
                  <a:extLst>
                    <a:ext uri="{9D8B030D-6E8A-4147-A177-3AD203B41FA5}">
                      <a16:colId xmlns:a16="http://schemas.microsoft.com/office/drawing/2014/main" val="323985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Обоснование необходимости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Целевые 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3661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новых образовательных программ по направлениям бакалавриата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35.03.01 Лесное дело,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профиль «Экологический туризм»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Указ Президента Российской Федерации от 07.05.2024 г. № 309 «О национальных целях развития Российской Федерации на период до 2030 года и на перспективу до 2036 года». Постановление: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5. Установить следующие целевые показатели и задачи, выполнение которых характеризует достижение национальной цели "Экологическое благополучие":</a:t>
                      </a:r>
                    </a:p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д) сохранение лесов и биологического разнообразия, устойчивое развитие особо охраняемых природных территорий и создание условий для экологического туризма во всех национальных парках.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 бакалавров в год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2028-2030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204786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prstClr val="black"/>
                          </a:solidFill>
                        </a:rPr>
                        <a:t>35.03.01 Лесное дело, </a:t>
                      </a:r>
                      <a:r>
                        <a:rPr lang="ru-RU" sz="1400" b="1" dirty="0">
                          <a:solidFill>
                            <a:prstClr val="black"/>
                          </a:solidFill>
                        </a:rPr>
                        <a:t>профиль «Биотехнология»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Указ Президента Российской Федерации от 18.06.2024 г. № 529 «Об утверждении приоритетных направлений научно-технологического развития и перечня важнейших наукоемких технологий». </a:t>
                      </a: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II. 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Сквозные технологии. Постановление: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28. Биотехнологии в отраслях экономики.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 бакалавров в год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2028-2030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95154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6F8198-5BD9-4F1C-AADB-A08764FB6A7D}"/>
              </a:ext>
            </a:extLst>
          </p:cNvPr>
          <p:cNvSpPr/>
          <p:nvPr/>
        </p:nvSpPr>
        <p:spPr>
          <a:xfrm>
            <a:off x="406461" y="976671"/>
            <a:ext cx="113790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Повышение качества образовательных программ и их актуализация в соответствии с современными требованиями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2594812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CDF66CF2-A1F3-48B9-8CCE-2F5B8D570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253386"/>
              </p:ext>
            </p:extLst>
          </p:nvPr>
        </p:nvGraphicFramePr>
        <p:xfrm>
          <a:off x="280987" y="502225"/>
          <a:ext cx="1163002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009082680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481636754"/>
                    </a:ext>
                  </a:extLst>
                </a:gridCol>
                <a:gridCol w="3649028">
                  <a:extLst>
                    <a:ext uri="{9D8B030D-6E8A-4147-A177-3AD203B41FA5}">
                      <a16:colId xmlns:a16="http://schemas.microsoft.com/office/drawing/2014/main" val="1445257155"/>
                    </a:ext>
                  </a:extLst>
                </a:gridCol>
                <a:gridCol w="2751772">
                  <a:extLst>
                    <a:ext uri="{9D8B030D-6E8A-4147-A177-3AD203B41FA5}">
                      <a16:colId xmlns:a16="http://schemas.microsoft.com/office/drawing/2014/main" val="323985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Целевые показатели/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стоимость обучения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36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Разработка/адаптация совместных образовательных программ магистратуры с ведущими российскими и зарубежными вузами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35.04.01 Лесное дело,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профиль «Лесные культуры, селекция, семеноводство»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(по востребованности, по мере набора группы)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Ведущие профильные ВУЗы РФ: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СПбГЛТУ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ВУЗы Казахстана, Киргизии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ВУЗы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ТОР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QS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программа магистратуры на английском языке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 мере набора группы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2027-2030 гг.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18801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Разработка совместных программ повышения квалификации с российскими и зарубежными партнерами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Выращивание посадочного материала </a:t>
                      </a:r>
                      <a:r>
                        <a:rPr lang="ru-RU" sz="1400" dirty="0" err="1"/>
                        <a:t>интродуцентов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/>
                        <a:t>Ошский технологический университет им. Академика М.М. Адышева (Кыргызская Республика)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по мере набора группы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7304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Система государственного управления лесным хозяйством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/>
                        <a:t>Всероссийский институт повышения квалификации руководящих работников и специалистов лесного хозяйства, г. Пушкино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 мере набора группы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2026-2030 гг.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85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Мониторинг стоимости обучения по образовательным программам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Анализ показателя в других ВУЗах РФ;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Прогнозирование роста стоимости обучения на 2026-2030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Ведущие профильные ВУЗы РФ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Зарубежные ВУЗы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Минимальный рост стоимости за год – увеличение на 10%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Бакалавриат – 200 000 руб.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Магистратура – 220 000 руб.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Программы ПК и ПП – 20 000 – 50 000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691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321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CDF66CF2-A1F3-48B9-8CCE-2F5B8D570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527261"/>
              </p:ext>
            </p:extLst>
          </p:nvPr>
        </p:nvGraphicFramePr>
        <p:xfrm>
          <a:off x="280987" y="624145"/>
          <a:ext cx="11630025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009082680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481636754"/>
                    </a:ext>
                  </a:extLst>
                </a:gridCol>
                <a:gridCol w="3649028">
                  <a:extLst>
                    <a:ext uri="{9D8B030D-6E8A-4147-A177-3AD203B41FA5}">
                      <a16:colId xmlns:a16="http://schemas.microsoft.com/office/drawing/2014/main" val="1445257155"/>
                    </a:ext>
                  </a:extLst>
                </a:gridCol>
                <a:gridCol w="2751772">
                  <a:extLst>
                    <a:ext uri="{9D8B030D-6E8A-4147-A177-3AD203B41FA5}">
                      <a16:colId xmlns:a16="http://schemas.microsoft.com/office/drawing/2014/main" val="323985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Показатель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Описание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Целевые показатели/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стоимость обучения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36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Производственные партнеры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Участие производственников/работодателей в реализации образовательных программ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Организация прохождения студентами практик на объектах работодателя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Совместные сетевые образовательные программы с профильными партнерами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Партнеры лесохозяйственного профиля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Страны ближнего зарубежья (СНГ)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Заключение партнерских соглашений (5-7 шт.)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Прохождение студентами практик у партнеров лесохозяйственного профиля (не менее 80% студентов)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4643899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286D19-D3C9-46C8-A603-845255AADAE0}"/>
              </a:ext>
            </a:extLst>
          </p:cNvPr>
          <p:cNvSpPr/>
          <p:nvPr/>
        </p:nvSpPr>
        <p:spPr>
          <a:xfrm>
            <a:off x="280987" y="3910495"/>
            <a:ext cx="1163002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b="1" u="sng" dirty="0">
                <a:solidFill>
                  <a:prstClr val="black"/>
                </a:solidFill>
              </a:rPr>
              <a:t>В связи с планированием новых направлений обучения: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Разработка ОПОП по новым профилям обучения;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Курсы повышения квалификации ППС кафедры по новым образовательным программам в 2026-2027 гг.;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/>
              <a:t>Курсы ПК/ПП для ППС с целью совершенствования уровня языковых знаний;</a:t>
            </a:r>
            <a:endParaRPr lang="en-US" sz="1600" dirty="0">
              <a:solidFill>
                <a:prstClr val="black"/>
              </a:solidFill>
            </a:endParaRP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Разработка учебно-методической литературы;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prstClr val="black"/>
                </a:solidFill>
              </a:rPr>
              <a:t>Воспитание молодых кадров из числа аспирантов;</a:t>
            </a:r>
          </a:p>
          <a:p>
            <a:pPr marL="285750" lvl="0" indent="-285750" algn="just">
              <a:buFontTx/>
              <a:buChar char="-"/>
            </a:pPr>
            <a:r>
              <a:rPr lang="ru-RU" sz="1600" b="1" dirty="0">
                <a:solidFill>
                  <a:prstClr val="black"/>
                </a:solidFill>
              </a:rPr>
              <a:t>Поиск индустриальных партнеров, заинтересованных в специалистах данных профилей (</a:t>
            </a:r>
            <a:r>
              <a:rPr lang="ru-RU" sz="1600" b="1" dirty="0" err="1">
                <a:solidFill>
                  <a:prstClr val="black"/>
                </a:solidFill>
              </a:rPr>
              <a:t>СоюзАгро</a:t>
            </a:r>
            <a:r>
              <a:rPr lang="ru-RU" sz="1600" b="1" dirty="0">
                <a:solidFill>
                  <a:prstClr val="black"/>
                </a:solidFill>
              </a:rPr>
              <a:t>, </a:t>
            </a:r>
            <a:r>
              <a:rPr lang="ru-RU" sz="1600" b="1" dirty="0" err="1">
                <a:solidFill>
                  <a:prstClr val="black"/>
                </a:solidFill>
              </a:rPr>
              <a:t>Сибур</a:t>
            </a:r>
            <a:r>
              <a:rPr lang="ru-RU" sz="1600" b="1" dirty="0">
                <a:solidFill>
                  <a:prstClr val="black"/>
                </a:solidFill>
              </a:rPr>
              <a:t>, РЛССЦ, АО «АФ Ангара», Туристические компании).</a:t>
            </a:r>
          </a:p>
        </p:txBody>
      </p:sp>
    </p:spTree>
    <p:extLst>
      <p:ext uri="{BB962C8B-B14F-4D97-AF65-F5344CB8AC3E}">
        <p14:creationId xmlns:p14="http://schemas.microsoft.com/office/powerpoint/2010/main" val="1267699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8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кадровая политика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EB040B-83A2-46E3-A334-55D97B519D56}"/>
              </a:ext>
            </a:extLst>
          </p:cNvPr>
          <p:cNvSpPr/>
          <p:nvPr/>
        </p:nvSpPr>
        <p:spPr>
          <a:xfrm>
            <a:off x="335440" y="996168"/>
            <a:ext cx="11176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b="1" u="sng" dirty="0"/>
              <a:t>Кадровая политика – привлечение преподавателей 2026-2030 гг.:</a:t>
            </a:r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FF05C26D-E459-4581-B956-ADE3060596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561090"/>
              </p:ext>
            </p:extLst>
          </p:nvPr>
        </p:nvGraphicFramePr>
        <p:xfrm>
          <a:off x="466395" y="1479983"/>
          <a:ext cx="1125921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7037">
                  <a:extLst>
                    <a:ext uri="{9D8B030D-6E8A-4147-A177-3AD203B41FA5}">
                      <a16:colId xmlns:a16="http://schemas.microsoft.com/office/drawing/2014/main" val="4117860382"/>
                    </a:ext>
                  </a:extLst>
                </a:gridCol>
                <a:gridCol w="4544362">
                  <a:extLst>
                    <a:ext uri="{9D8B030D-6E8A-4147-A177-3AD203B41FA5}">
                      <a16:colId xmlns:a16="http://schemas.microsoft.com/office/drawing/2014/main" val="2886941717"/>
                    </a:ext>
                  </a:extLst>
                </a:gridCol>
                <a:gridCol w="4077811">
                  <a:extLst>
                    <a:ext uri="{9D8B030D-6E8A-4147-A177-3AD203B41FA5}">
                      <a16:colId xmlns:a16="http://schemas.microsoft.com/office/drawing/2014/main" val="325862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ФИО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Уч. степень/уч. звание, должность, научные 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Организация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Добровольский Александр Александрович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к.с.-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х.н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., доцент, проректор по научной и международной деятельности </a:t>
                      </a:r>
                    </a:p>
                    <a:p>
                      <a:pPr algn="just"/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Scopus h-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индекс –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err="1"/>
                        <a:t>СПбГЛТУ</a:t>
                      </a:r>
                      <a:r>
                        <a:rPr lang="ru-RU" sz="1400" dirty="0"/>
                        <a:t> имени С.М. Кирова, Санкт-Петербург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21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err="1"/>
                        <a:t>Шамшиев</a:t>
                      </a:r>
                      <a:r>
                        <a:rPr lang="ru-RU" sz="1400" b="1" dirty="0"/>
                        <a:t> </a:t>
                      </a:r>
                      <a:r>
                        <a:rPr lang="ru-RU" sz="1400" b="1" dirty="0" err="1"/>
                        <a:t>Бакытбек</a:t>
                      </a:r>
                      <a:r>
                        <a:rPr lang="ru-RU" sz="1400" b="1" dirty="0"/>
                        <a:t> </a:t>
                      </a:r>
                      <a:r>
                        <a:rPr lang="ru-RU" sz="1400" b="1" dirty="0" err="1"/>
                        <a:t>Нуркамбарович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д.с.-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х.н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, профессор, академик Инженерной Академии Кыргызской Республики, проректор по науке и внешним связям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Scopus h-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индекс –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Ошский технологический университет им. Академика М.М. Адышева, Кыргызская Республика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4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err="1"/>
                        <a:t>Сарсекова</a:t>
                      </a:r>
                      <a:r>
                        <a:rPr lang="ru-RU" sz="1400" b="1" dirty="0"/>
                        <a:t> Дани </a:t>
                      </a:r>
                      <a:r>
                        <a:rPr lang="ru-RU" sz="1400" b="1" dirty="0" err="1"/>
                        <a:t>Нургисаевна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д.с.х</a:t>
                      </a:r>
                      <a:r>
                        <a:rPr lang="ru-RU" sz="1400" dirty="0"/>
                        <a:t>.-н., профессор, декан факультета лесного хозяйства и земельных ресурсов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Scopus h-</a:t>
                      </a:r>
                      <a:r>
                        <a:rPr kumimoji="0" lang="ru-RU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индекс –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НАО «Казахский агротехнический исследовательский университет имени С. Сейфуллина»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0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err="1"/>
                        <a:t>Вагизов</a:t>
                      </a:r>
                      <a:r>
                        <a:rPr lang="ru-RU" sz="1400" b="1" dirty="0"/>
                        <a:t> Марсель </a:t>
                      </a:r>
                      <a:r>
                        <a:rPr lang="ru-RU" sz="1400" b="1" dirty="0" err="1"/>
                        <a:t>Равильевич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д.т.н., заведующий кафедрой информационных систем и технологий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ИЛиП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Scopus h-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индекс –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err="1"/>
                        <a:t>СПбГЛТУ</a:t>
                      </a:r>
                      <a:r>
                        <a:rPr lang="ru-RU" sz="1400" dirty="0"/>
                        <a:t> имени С.М. Кирова, Санкт-Петербург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8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Вуколова Ирина Александровна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к.с.-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х.н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., ректор ФАУ ДПО ВИПКЛХ</a:t>
                      </a:r>
                    </a:p>
                    <a:p>
                      <a:pPr algn="just"/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Scopus h-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</a:rPr>
                        <a:t>индекс – 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1</a:t>
                      </a:r>
                      <a:endParaRPr lang="ru-RU" sz="1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ФАУ ДПО  «Всероссийский институт повышения квалификации руководящих сотрудников и специалистов лесного хозяйства», Пушкино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155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501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научная деятельность</a:t>
            </a:r>
            <a:endParaRPr kumimoji="0" lang="ru-RU" sz="2000" b="1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D371AB-2DB0-49E4-A301-96EA85B78425}"/>
              </a:ext>
            </a:extLst>
          </p:cNvPr>
          <p:cNvSpPr/>
          <p:nvPr/>
        </p:nvSpPr>
        <p:spPr>
          <a:xfrm>
            <a:off x="335440" y="967117"/>
            <a:ext cx="1159530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/>
              <a:t>Приоритетные научные направления кафедры (2026-2030 гг.):</a:t>
            </a:r>
          </a:p>
          <a:p>
            <a:pPr marL="285750" indent="-285750" eaLnBrk="1" fontAlgn="auto" latinLnBrk="0" hangingPunct="1">
              <a:buFont typeface="Arial" panose="020B0604020202020204" pitchFamily="34" charset="0"/>
              <a:buChar char="•"/>
            </a:pPr>
            <a:r>
              <a:rPr lang="ru-RU" sz="1600" dirty="0"/>
              <a:t>Оптимизация породного состава древесно-кустарниковых пород в условиях глобального потепления планеты в защитном лесоразведении и лесовосстановлении на землях лесного фонда РТ (</a:t>
            </a:r>
            <a:r>
              <a:rPr lang="ru-RU" sz="1600" b="1" dirty="0"/>
              <a:t>Мусин Х.Г., </a:t>
            </a:r>
            <a:r>
              <a:rPr lang="ru-RU" sz="1600" b="1" dirty="0" err="1"/>
              <a:t>Сингатуллин</a:t>
            </a:r>
            <a:r>
              <a:rPr lang="ru-RU" sz="1600" b="1" dirty="0"/>
              <a:t> И.К., </a:t>
            </a:r>
            <a:r>
              <a:rPr lang="ru-RU" sz="1600" b="1" dirty="0" err="1"/>
              <a:t>Ятманова</a:t>
            </a:r>
            <a:r>
              <a:rPr lang="ru-RU" sz="1600" b="1" dirty="0"/>
              <a:t> Н.М., Ильин Ф.С.</a:t>
            </a:r>
            <a:r>
              <a:rPr lang="ru-RU" sz="1600" dirty="0"/>
              <a:t>)</a:t>
            </a:r>
          </a:p>
          <a:p>
            <a:pPr marL="285750" indent="-285750" eaLnBrk="1" fontAlgn="auto" latinLnBrk="0" hangingPunct="1">
              <a:buFont typeface="Arial" panose="020B0604020202020204" pitchFamily="34" charset="0"/>
              <a:buChar char="•"/>
            </a:pPr>
            <a:r>
              <a:rPr lang="ru-RU" sz="1600" dirty="0"/>
              <a:t>Разработка современных биопрепаратов и оценка их эффективности применения на рост и развитие посадочного материала древесных пород в условиях РТ (</a:t>
            </a:r>
            <a:r>
              <a:rPr lang="ru-RU" sz="1600" b="1" dirty="0"/>
              <a:t>Мухаметшина А.Р., Мусин Х.Г.</a:t>
            </a:r>
            <a:r>
              <a:rPr lang="ru-RU" sz="1600" dirty="0"/>
              <a:t>)</a:t>
            </a:r>
          </a:p>
          <a:p>
            <a:pPr marL="285750" indent="-285750" eaLnBrk="1" fontAlgn="auto" latinLnBrk="0" hangingPunct="1">
              <a:buFont typeface="Arial" panose="020B0604020202020204" pitchFamily="34" charset="0"/>
              <a:buChar char="•"/>
            </a:pPr>
            <a:r>
              <a:rPr lang="ru-RU" sz="1600" dirty="0"/>
              <a:t>Разработка ГИС-технологий для мониторинга лесных и </a:t>
            </a:r>
            <a:r>
              <a:rPr lang="ru-RU" sz="1600" dirty="0" err="1"/>
              <a:t>урбоэкосистем</a:t>
            </a:r>
            <a:r>
              <a:rPr lang="ru-RU" sz="1600" dirty="0"/>
              <a:t> (</a:t>
            </a:r>
            <a:r>
              <a:rPr lang="ru-RU" sz="1600" b="1" dirty="0"/>
              <a:t>Мусин Х.Г., Усманов С.Б.</a:t>
            </a:r>
            <a:r>
              <a:rPr lang="ru-RU" sz="1600" dirty="0"/>
              <a:t>)</a:t>
            </a:r>
          </a:p>
          <a:p>
            <a:pPr marL="285750" indent="-285750" eaLnBrk="1" fontAlgn="auto" latinLnBrk="0" hangingPunct="1">
              <a:buFont typeface="Arial" panose="020B0604020202020204" pitchFamily="34" charset="0"/>
              <a:buChar char="•"/>
            </a:pPr>
            <a:r>
              <a:rPr lang="ru-RU" sz="1600" dirty="0"/>
              <a:t>Усовершенствование методов микроклонального размножения для повышения биоразнообразия и устойчивости лесных и </a:t>
            </a:r>
            <a:r>
              <a:rPr lang="ru-RU" sz="1600" dirty="0" err="1"/>
              <a:t>урбоэкосистем</a:t>
            </a:r>
            <a:r>
              <a:rPr lang="ru-RU" sz="1600" dirty="0"/>
              <a:t> в условиях РТ (</a:t>
            </a:r>
            <a:r>
              <a:rPr lang="ru-RU" sz="1600" b="1" dirty="0"/>
              <a:t>Петрова Г.А., Усманов С.Б.</a:t>
            </a:r>
            <a:r>
              <a:rPr lang="ru-RU" sz="1600" dirty="0"/>
              <a:t>)</a:t>
            </a:r>
          </a:p>
          <a:p>
            <a:pPr marL="285750" indent="-285750" eaLnBrk="1" fontAlgn="auto" latinLnBrk="0" hangingPunct="1">
              <a:buFont typeface="Arial" panose="020B0604020202020204" pitchFamily="34" charset="0"/>
              <a:buChar char="•"/>
            </a:pPr>
            <a:r>
              <a:rPr lang="ru-RU" sz="1600" dirty="0"/>
              <a:t>Разработка технологий и технических средств для лесной отрасли (</a:t>
            </a:r>
            <a:r>
              <a:rPr lang="ru-RU" sz="1600" b="1" dirty="0"/>
              <a:t>Иванов Б.Л.</a:t>
            </a:r>
            <a:r>
              <a:rPr lang="ru-RU" sz="1600" dirty="0"/>
              <a:t>)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ru-RU" sz="1600" dirty="0"/>
              <a:t>Проект </a:t>
            </a:r>
            <a:r>
              <a:rPr lang="ru-RU" sz="1600" dirty="0" err="1"/>
              <a:t>агрогидролесомелиоративного</a:t>
            </a:r>
            <a:r>
              <a:rPr lang="ru-RU" sz="1600" dirty="0"/>
              <a:t> комплекса на сельскохозяйственных землях на территории муниципальных районов РТ (</a:t>
            </a:r>
            <a:r>
              <a:rPr lang="ru-RU" sz="1600" b="1" dirty="0"/>
              <a:t>Мусин Х.Г., Мухаметшина А.Р., Ильин Ф.С., Усманов С.Б.</a:t>
            </a:r>
            <a:r>
              <a:rPr lang="ru-RU" sz="1600" dirty="0"/>
              <a:t>)</a:t>
            </a:r>
          </a:p>
          <a:p>
            <a:endParaRPr lang="ru-RU" sz="1600" b="1" u="sng" dirty="0"/>
          </a:p>
          <a:p>
            <a:r>
              <a:rPr lang="ru-RU" sz="1600" b="1" u="sng" dirty="0"/>
              <a:t>Участие в грантах и конкурсах (2026-2030 гг.):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Гранты РНФ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Гранты АН РТ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Конкурс «Лучший молодой ученый»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Студенческий СТАРТАП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Гранты Министра сельского хозяйства и продовольствия РТ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79501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C60C7E8F-0CF7-4218-8890-2E40EC1A8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258311"/>
              </p:ext>
            </p:extLst>
          </p:nvPr>
        </p:nvGraphicFramePr>
        <p:xfrm>
          <a:off x="509396" y="1017676"/>
          <a:ext cx="11157324" cy="2411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0205">
                  <a:extLst>
                    <a:ext uri="{9D8B030D-6E8A-4147-A177-3AD203B41FA5}">
                      <a16:colId xmlns:a16="http://schemas.microsoft.com/office/drawing/2014/main" val="3258904213"/>
                    </a:ext>
                  </a:extLst>
                </a:gridCol>
                <a:gridCol w="2487119">
                  <a:extLst>
                    <a:ext uri="{9D8B030D-6E8A-4147-A177-3AD203B41FA5}">
                      <a16:colId xmlns:a16="http://schemas.microsoft.com/office/drawing/2014/main" val="4007192078"/>
                    </a:ext>
                  </a:extLst>
                </a:gridCol>
              </a:tblGrid>
              <a:tr h="50462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Мероприятие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Сроки выполнения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778118"/>
                  </a:ext>
                </a:extLst>
              </a:tr>
              <a:tr h="504622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Ежегодная международная/всероссийская конференция ППС, в том числе аспирантов и магистрантов с изданием сборника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2026-2030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452193"/>
                  </a:ext>
                </a:extLst>
              </a:tr>
              <a:tr h="504622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Ежегодная региональная студенческая конференция (секция «Лесное хозяйство»)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004032"/>
                  </a:ext>
                </a:extLst>
              </a:tr>
              <a:tr h="504622">
                <a:tc>
                  <a:txBody>
                    <a:bodyPr/>
                    <a:lstStyle/>
                    <a:p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Круглые столы/семинары по обсуждению результатов исследования аспирантов совместно с представителями производства/индустриальными партнерами (обсуждение актуальности исследования, получение рекомендаций от производства)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cs typeface="Arial"/>
                        </a:rPr>
                        <a:t>2026-2030 гг.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87972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A01F3-3616-4C1E-93F6-9C9DD0D3CD40}"/>
              </a:ext>
            </a:extLst>
          </p:cNvPr>
          <p:cNvSpPr/>
          <p:nvPr/>
        </p:nvSpPr>
        <p:spPr>
          <a:xfrm>
            <a:off x="509396" y="484149"/>
            <a:ext cx="46073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u="sng" dirty="0">
                <a:solidFill>
                  <a:prstClr val="black"/>
                </a:solidFill>
              </a:rPr>
              <a:t>Мероприятия на кафедре в период 2026-2030 гг.:</a:t>
            </a:r>
          </a:p>
        </p:txBody>
      </p:sp>
    </p:spTree>
    <p:extLst>
      <p:ext uri="{BB962C8B-B14F-4D97-AF65-F5344CB8AC3E}">
        <p14:creationId xmlns:p14="http://schemas.microsoft.com/office/powerpoint/2010/main" val="1728488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103CC97-1C1A-425C-8B68-E8D629D7376D}"/>
              </a:ext>
            </a:extLst>
          </p:cNvPr>
          <p:cNvSpPr/>
          <p:nvPr/>
        </p:nvSpPr>
        <p:spPr bwMode="auto">
          <a:xfrm>
            <a:off x="332807" y="2890391"/>
            <a:ext cx="118591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ru-RU" sz="1600" b="1" u="sng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коллективы и школы</a:t>
            </a:r>
            <a:r>
              <a:rPr lang="ru-RU" sz="1600" u="sng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177800" algn="just"/>
            <a:endParaRPr lang="ru-RU" sz="1600" u="sng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междисциплинарных научных групп по каждому направлению исследования.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научной школы по направлению «Цифровые технологии в лесных и </a:t>
            </a:r>
            <a:r>
              <a:rPr lang="ru-RU" sz="16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урбоэкосистемах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BE765C-F86A-42D0-87FB-7BD66E58A1F6}"/>
              </a:ext>
            </a:extLst>
          </p:cNvPr>
          <p:cNvSpPr/>
          <p:nvPr/>
        </p:nvSpPr>
        <p:spPr bwMode="auto">
          <a:xfrm>
            <a:off x="190989" y="659577"/>
            <a:ext cx="116687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/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u="sng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Инфраструктурные решения и трансформации (к 2030 г.):</a:t>
            </a:r>
          </a:p>
          <a:p>
            <a:pPr indent="177800" algn="just"/>
            <a:endParaRPr lang="ru-RU" sz="1600" b="1" u="sng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лаборатории микроклонального размножения лесных и декоративных древесных и травянистых растений с современным оборудованием.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лаборатории механизации, автоматизации и роботизации технологических процессов в лесной отрасли и агролесомелиорации с робототехническими конструкторами и компьютерами/ ноутбуками для программирования, моделирования и симуляции робототехнических систем.</a:t>
            </a:r>
          </a:p>
        </p:txBody>
      </p:sp>
    </p:spTree>
    <p:extLst>
      <p:ext uri="{BB962C8B-B14F-4D97-AF65-F5344CB8AC3E}">
        <p14:creationId xmlns:p14="http://schemas.microsoft.com/office/powerpoint/2010/main" val="760756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5">
            <a:extLst>
              <a:ext uri="{FF2B5EF4-FFF2-40B4-BE49-F238E27FC236}">
                <a16:creationId xmlns:a16="http://schemas.microsoft.com/office/drawing/2014/main" id="{DAB4A937-E2F3-48EA-89D7-454A8CD25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222907"/>
              </p:ext>
            </p:extLst>
          </p:nvPr>
        </p:nvGraphicFramePr>
        <p:xfrm>
          <a:off x="391142" y="711273"/>
          <a:ext cx="11409716" cy="597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574">
                  <a:extLst>
                    <a:ext uri="{9D8B030D-6E8A-4147-A177-3AD203B41FA5}">
                      <a16:colId xmlns:a16="http://schemas.microsoft.com/office/drawing/2014/main" val="2383460677"/>
                    </a:ext>
                  </a:extLst>
                </a:gridCol>
                <a:gridCol w="7408218">
                  <a:extLst>
                    <a:ext uri="{9D8B030D-6E8A-4147-A177-3AD203B41FA5}">
                      <a16:colId xmlns:a16="http://schemas.microsoft.com/office/drawing/2014/main" val="3296154482"/>
                    </a:ext>
                  </a:extLst>
                </a:gridCol>
                <a:gridCol w="1944210">
                  <a:extLst>
                    <a:ext uri="{9D8B030D-6E8A-4147-A177-3AD203B41FA5}">
                      <a16:colId xmlns:a16="http://schemas.microsoft.com/office/drawing/2014/main" val="3220474726"/>
                    </a:ext>
                  </a:extLst>
                </a:gridCol>
                <a:gridCol w="1232714">
                  <a:extLst>
                    <a:ext uri="{9D8B030D-6E8A-4147-A177-3AD203B41FA5}">
                      <a16:colId xmlns:a16="http://schemas.microsoft.com/office/drawing/2014/main" val="1728616675"/>
                    </a:ext>
                  </a:extLst>
                </a:gridCol>
              </a:tblGrid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№ п/п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Название РИД (патента)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Авторы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Год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461917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Разработка прототипа автоматизированного биореактора для микроклонального размножения растений в жидких питательных средах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Усманов С.Б.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363523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Меч для посева крупноплодных семян древесных пород «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Лесфак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. Посев семян»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Мусин Х.Г.</a:t>
                      </a:r>
                    </a:p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Шайхразиев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Ш.Ш.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Усманов С.Б.</a:t>
                      </a:r>
                    </a:p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Мирсияпов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Н.И.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400523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Роботизация посева семян древесно-кустарниковых пород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Мусин Х.Г</a:t>
                      </a:r>
                    </a:p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Шайхразиев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Ш.Ш.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Петрова Г.А.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Мухаметшина А.Р.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Усманов С.Б.</a:t>
                      </a:r>
                    </a:p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Хуснутдинов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И.И.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2030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310556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Технология облесения крутых склонов без нарушения ландшафта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Мусин Х.Г.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Усманов С.Б.</a:t>
                      </a:r>
                    </a:p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Мирсияпов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Н.И.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Мухаметшина А.Р.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>
                          <a:solidFill>
                            <a:schemeClr val="tx1"/>
                          </a:solidFill>
                        </a:rPr>
                        <a:t>2029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51166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Посев сыпучих семян беспилотниками на землях лесного фонда и сельскохозяйственных органов, минерализованной территории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Мусин Х.Г.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Хуснутдинов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И.И.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Усманов С.Б.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Мирсияпов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Н.И.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Мухаметшина А.Р.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>
                          <a:solidFill>
                            <a:schemeClr val="tx1"/>
                          </a:solidFill>
                        </a:rPr>
                        <a:t>2027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819150"/>
                  </a:ext>
                </a:extLst>
              </a:tr>
              <a:tr h="39387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Разработка биопрепаратов для защиты древесно-кустарниковых пород от болезней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Мухаметшина А.Р.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Мусин Х.Г.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2028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545952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A2F6F8-4FA3-428D-9095-4A21FB611139}"/>
              </a:ext>
            </a:extLst>
          </p:cNvPr>
          <p:cNvSpPr/>
          <p:nvPr/>
        </p:nvSpPr>
        <p:spPr>
          <a:xfrm>
            <a:off x="391142" y="277038"/>
            <a:ext cx="51571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u="sng" dirty="0">
                <a:solidFill>
                  <a:prstClr val="black"/>
                </a:solidFill>
              </a:rPr>
              <a:t>Результаты </a:t>
            </a:r>
            <a:r>
              <a:rPr lang="ru-RU" sz="1600" b="1" u="sng" dirty="0" err="1">
                <a:solidFill>
                  <a:prstClr val="black"/>
                </a:solidFill>
              </a:rPr>
              <a:t>интелликтуальной</a:t>
            </a:r>
            <a:r>
              <a:rPr lang="ru-RU" sz="1600" b="1" u="sng" dirty="0">
                <a:solidFill>
                  <a:prstClr val="black"/>
                </a:solidFill>
              </a:rPr>
              <a:t> </a:t>
            </a:r>
            <a:r>
              <a:rPr lang="ru-RU" sz="1600" b="1" u="sng" dirty="0" err="1">
                <a:solidFill>
                  <a:prstClr val="black"/>
                </a:solidFill>
              </a:rPr>
              <a:t>деядельности</a:t>
            </a:r>
            <a:r>
              <a:rPr lang="ru-RU" sz="1600" b="1" u="sng" dirty="0">
                <a:solidFill>
                  <a:prstClr val="black"/>
                </a:solidFill>
              </a:rPr>
              <a:t> (патенты):</a:t>
            </a:r>
          </a:p>
        </p:txBody>
      </p:sp>
    </p:spTree>
    <p:extLst>
      <p:ext uri="{BB962C8B-B14F-4D97-AF65-F5344CB8AC3E}">
        <p14:creationId xmlns:p14="http://schemas.microsoft.com/office/powerpoint/2010/main" val="40698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интернационализация – образование, наука,</a:t>
            </a:r>
            <a:r>
              <a:rPr kumimoji="0" lang="ru-RU" sz="2000" b="1" i="0" u="none" strike="noStrike" kern="1200" cap="none" spc="-1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 кадры</a:t>
            </a:r>
            <a:endParaRPr kumimoji="0" lang="ru-RU" sz="2000" b="1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ED1D1A-EAF1-4E0C-8A44-F76CD13B070D}"/>
              </a:ext>
            </a:extLst>
          </p:cNvPr>
          <p:cNvSpPr/>
          <p:nvPr/>
        </p:nvSpPr>
        <p:spPr>
          <a:xfrm>
            <a:off x="335440" y="1083095"/>
            <a:ext cx="11483174" cy="180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600" dirty="0">
                <a:solidFill>
                  <a:prstClr val="black"/>
                </a:solidFill>
              </a:rPr>
              <a:t>Обучение 2-х сотрудников кафедры из числа ППС на курсах профессиональной переподготовки с целью совершенствования уровня языковых знаний для преподавания дисциплин и издания учебно-методических разработок на английском языке. 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600" dirty="0">
                <a:solidFill>
                  <a:prstClr val="black"/>
                </a:solidFill>
              </a:rPr>
              <a:t>Пригласить к преподаванию носителя английского языка – сотрудника зарубежного вуза. 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600" dirty="0">
                <a:solidFill>
                  <a:prstClr val="black"/>
                </a:solidFill>
              </a:rPr>
              <a:t>Начать работу по организации обучения на английском языке по магистратуре. </a:t>
            </a: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ru-RU" sz="1600" dirty="0">
                <a:solidFill>
                  <a:prstClr val="black"/>
                </a:solidFill>
              </a:rPr>
              <a:t>Сотрудничество с зарубежными партнерами (Казахстан, Киргизия, Беларусь) – ведение совместных научных направлений, образовательных программ и публикаций.</a:t>
            </a:r>
          </a:p>
        </p:txBody>
      </p:sp>
    </p:spTree>
    <p:extLst>
      <p:ext uri="{BB962C8B-B14F-4D97-AF65-F5344CB8AC3E}">
        <p14:creationId xmlns:p14="http://schemas.microsoft.com/office/powerpoint/2010/main" val="2927274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коммерциализация и производственная деятельность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0C9221A-DC46-4FC8-9AC9-F005D11B9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467733"/>
              </p:ext>
            </p:extLst>
          </p:nvPr>
        </p:nvGraphicFramePr>
        <p:xfrm>
          <a:off x="335440" y="1018883"/>
          <a:ext cx="11454269" cy="2291545"/>
        </p:xfrm>
        <a:graphic>
          <a:graphicData uri="http://schemas.openxmlformats.org/drawingml/2006/table">
            <a:tbl>
              <a:tblPr/>
              <a:tblGrid>
                <a:gridCol w="489857">
                  <a:extLst>
                    <a:ext uri="{9D8B030D-6E8A-4147-A177-3AD203B41FA5}">
                      <a16:colId xmlns:a16="http://schemas.microsoft.com/office/drawing/2014/main" val="1761475035"/>
                    </a:ext>
                  </a:extLst>
                </a:gridCol>
                <a:gridCol w="5641297">
                  <a:extLst>
                    <a:ext uri="{9D8B030D-6E8A-4147-A177-3AD203B41FA5}">
                      <a16:colId xmlns:a16="http://schemas.microsoft.com/office/drawing/2014/main" val="3169995038"/>
                    </a:ext>
                  </a:extLst>
                </a:gridCol>
                <a:gridCol w="3222172">
                  <a:extLst>
                    <a:ext uri="{9D8B030D-6E8A-4147-A177-3AD203B41FA5}">
                      <a16:colId xmlns:a16="http://schemas.microsoft.com/office/drawing/2014/main" val="1756208422"/>
                    </a:ext>
                  </a:extLst>
                </a:gridCol>
                <a:gridCol w="2100943">
                  <a:extLst>
                    <a:ext uri="{9D8B030D-6E8A-4147-A177-3AD203B41FA5}">
                      <a16:colId xmlns:a16="http://schemas.microsoft.com/office/drawing/2014/main" val="29917201"/>
                    </a:ext>
                  </a:extLst>
                </a:gridCol>
              </a:tblGrid>
              <a:tr h="425733">
                <a:tc>
                  <a:txBody>
                    <a:bodyPr/>
                    <a:lstStyle/>
                    <a:p>
                      <a:pPr marL="3600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Название темы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Источник финансирования (заказчик)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Сроки реализации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898683"/>
                  </a:ext>
                </a:extLst>
              </a:tr>
              <a:tr h="663042">
                <a:tc>
                  <a:txBody>
                    <a:bodyPr/>
                    <a:lstStyle/>
                    <a:p>
                      <a:pPr marL="3600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агрогидролесомелиоративного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комплекса на сельскохозяйственных землях на территории муниципальных районов РТ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ООО "Союз-Агро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2026-2030 гг.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119817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3600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Поставка посадочного материала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АО "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Сибур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-РТ"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/>
                        </a:rPr>
                        <a:t>2026-2030 гг.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733626"/>
                  </a:ext>
                </a:extLst>
              </a:tr>
              <a:tr h="401601">
                <a:tc>
                  <a:txBody>
                    <a:bodyPr/>
                    <a:lstStyle/>
                    <a:p>
                      <a:pPr marL="3600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Поставка посадочного материала и работы по озеленению территории Гольф клуба «Ак Барс»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ООО «Басу» (Д.У.)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/>
                        </a:rPr>
                        <a:t>2026-2030 гг.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25195"/>
                  </a:ext>
                </a:extLst>
              </a:tr>
              <a:tr h="344995">
                <a:tc>
                  <a:txBody>
                    <a:bodyPr/>
                    <a:lstStyle/>
                    <a:p>
                      <a:pPr marL="3600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Проведения работ по уходу за растениями и подготовки парка к зимнему периоду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ООО «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Юлдаш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и К»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/>
                        </a:rPr>
                        <a:t>2026-2030 гг.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3499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5F28D5-C0F9-49F4-9A13-99ADA188B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025" y="3666253"/>
            <a:ext cx="4896548" cy="294313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A5F665-118A-46D6-BB8D-E4A1D17E5D9E}"/>
              </a:ext>
            </a:extLst>
          </p:cNvPr>
          <p:cNvSpPr/>
          <p:nvPr/>
        </p:nvSpPr>
        <p:spPr>
          <a:xfrm>
            <a:off x="931427" y="4363310"/>
            <a:ext cx="48965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Объем коммерциализации от НИР в 2021-2025 гг. и планируемые показатели на 2026-2030 гг.</a:t>
            </a:r>
          </a:p>
        </p:txBody>
      </p:sp>
    </p:spTree>
    <p:extLst>
      <p:ext uri="{BB962C8B-B14F-4D97-AF65-F5344CB8AC3E}">
        <p14:creationId xmlns:p14="http://schemas.microsoft.com/office/powerpoint/2010/main" val="1942295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624394" y="361408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кадровая политика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01B106D-2F56-490E-BC47-F8326FBB6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610713"/>
              </p:ext>
            </p:extLst>
          </p:nvPr>
        </p:nvGraphicFramePr>
        <p:xfrm>
          <a:off x="724378" y="1130849"/>
          <a:ext cx="10743243" cy="548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444">
                  <a:extLst>
                    <a:ext uri="{9D8B030D-6E8A-4147-A177-3AD203B41FA5}">
                      <a16:colId xmlns:a16="http://schemas.microsoft.com/office/drawing/2014/main" val="3402655149"/>
                    </a:ext>
                  </a:extLst>
                </a:gridCol>
                <a:gridCol w="7924799">
                  <a:extLst>
                    <a:ext uri="{9D8B030D-6E8A-4147-A177-3AD203B41FA5}">
                      <a16:colId xmlns:a16="http://schemas.microsoft.com/office/drawing/2014/main" val="4255775501"/>
                    </a:ext>
                  </a:extLst>
                </a:gridCol>
              </a:tblGrid>
              <a:tr h="3923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728657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 Цель кадровой политики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Совершенствование профессионального уровня ППС кафедры в образовательной деятельности (повышение квалификации/обмен опытом с российскими и зарубежными партнерами, внедрение современных образовательных технологий)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Развитие научно-исследовательского потенциала кафедры (повышение публикационной активности, укрепление научных связей с российскими и зарубежными партнерам)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Привлечение зарубежных ученых со степенью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PhD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из вузов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QS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 ТОР 500 и специалистов с высокими научными показателями (индекс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</a:rPr>
                        <a:t>Хирша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465969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- Задачи кадровой политики (как планируем достигать целей кадровой политики)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Повышение качества и расширение перечня образовательных программ, в том числе интернационализация: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Обновление существующих РПД и ФОС дисциплин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Обновление содержания лекционных и практических занятий с учетом современных образовательных технологий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Разработка новых образовательных программ по запланированным профилям бакалавриата, магистратуры и ДПО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Развитие англоязычных образовательных программ совместно с зарубежными партнерами (приглашение лекторов из ведущих вузов РФ и зарубежных вузов со степенью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PhD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Разработка совместных онлайн-курсов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Повышение научно-исследовательского уровня и публикационной активности: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Сотрудничество с ведущими российскими и зарубежными партнерами/вузами (ведение совместных НИР, с последующей публикацией результатов исследования, взаимное цитирование)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Публикация в журналах из Белого списка с высокими научными показателями (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Q1-Q2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для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Scopus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и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Web of Science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, К1-К2 – для ВАК)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357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206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01B106D-2F56-490E-BC47-F8326FBB6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257645"/>
              </p:ext>
            </p:extLst>
          </p:nvPr>
        </p:nvGraphicFramePr>
        <p:xfrm>
          <a:off x="724378" y="594352"/>
          <a:ext cx="10743243" cy="1977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444">
                  <a:extLst>
                    <a:ext uri="{9D8B030D-6E8A-4147-A177-3AD203B41FA5}">
                      <a16:colId xmlns:a16="http://schemas.microsoft.com/office/drawing/2014/main" val="3402655149"/>
                    </a:ext>
                  </a:extLst>
                </a:gridCol>
                <a:gridCol w="7924799">
                  <a:extLst>
                    <a:ext uri="{9D8B030D-6E8A-4147-A177-3AD203B41FA5}">
                      <a16:colId xmlns:a16="http://schemas.microsoft.com/office/drawing/2014/main" val="4255775501"/>
                    </a:ext>
                  </a:extLst>
                </a:gridCol>
              </a:tblGrid>
              <a:tr h="3923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Содержание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728657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Развитие и укрепление кадрового резерва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Подготовка собственных кадров из числа аспирантов (защита кандидатских диссертаций)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Повышение уровня квалификации преподавателей (защита докторской диссертации)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Развитие профессионального уровня действующих преподавателей (повышение квалификации в ведущих вузах по направлению обучения, участие в программах сотрудничества с ведущими вузами)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Привлечение российских и зарубежных партнеров с высокими научными показателями и профессиональным уровнем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87875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188012-9AB2-4BF6-979A-720B4EC60874}"/>
              </a:ext>
            </a:extLst>
          </p:cNvPr>
          <p:cNvSpPr/>
          <p:nvPr/>
        </p:nvSpPr>
        <p:spPr>
          <a:xfrm>
            <a:off x="724378" y="2899640"/>
            <a:ext cx="42659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600" b="1" u="sng" dirty="0">
                <a:solidFill>
                  <a:prstClr val="black"/>
                </a:solidFill>
              </a:rPr>
              <a:t>Повышение кадрового потенциала кафедры: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461237B-6146-48B7-8F6E-FADE6F0E2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962537"/>
              </p:ext>
            </p:extLst>
          </p:nvPr>
        </p:nvGraphicFramePr>
        <p:xfrm>
          <a:off x="724378" y="3269342"/>
          <a:ext cx="10943212" cy="2994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2284">
                  <a:extLst>
                    <a:ext uri="{9D8B030D-6E8A-4147-A177-3AD203B41FA5}">
                      <a16:colId xmlns:a16="http://schemas.microsoft.com/office/drawing/2014/main" val="3402655149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4255775501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435283288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102227334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3184819675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2082863119"/>
                    </a:ext>
                  </a:extLst>
                </a:gridCol>
                <a:gridCol w="1343488">
                  <a:extLst>
                    <a:ext uri="{9D8B030D-6E8A-4147-A177-3AD203B41FA5}">
                      <a16:colId xmlns:a16="http://schemas.microsoft.com/office/drawing/2014/main" val="3482646557"/>
                    </a:ext>
                  </a:extLst>
                </a:gridCol>
              </a:tblGrid>
              <a:tr h="39237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Показатели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728657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Средний возраст,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465969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 err="1">
                          <a:solidFill>
                            <a:schemeClr val="tx1"/>
                          </a:solidFill>
                        </a:rPr>
                        <a:t>Остепененность</a:t>
                      </a: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87,5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87,5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87,5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2357847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Докторов наук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87875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Кандидатов наук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423806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Ассистентов б/степени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722389"/>
                  </a:ext>
                </a:extLst>
              </a:tr>
              <a:tr h="392371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Привлеченные преподаватели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543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851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299930" y="97654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lang="ru-RU" sz="2000" b="1" kern="1200" spc="-1" dirty="0">
                <a:solidFill>
                  <a:srgbClr val="002060"/>
                </a:solidFill>
                <a:latin typeface="Calibri" panose="020F0502020204030204"/>
                <a:cs typeface="Arial" pitchFamily="34" charset="0"/>
              </a:rPr>
              <a:t>молодежная политика</a:t>
            </a:r>
            <a:endParaRPr kumimoji="0" lang="ru-RU" sz="28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cs typeface="Arial" pitchFamily="34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27E3C6F4-8ACB-4EFB-BF78-C6F9BF31F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235531"/>
              </p:ext>
            </p:extLst>
          </p:nvPr>
        </p:nvGraphicFramePr>
        <p:xfrm>
          <a:off x="436833" y="1376897"/>
          <a:ext cx="11292396" cy="5372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9758">
                  <a:extLst>
                    <a:ext uri="{9D8B030D-6E8A-4147-A177-3AD203B41FA5}">
                      <a16:colId xmlns:a16="http://schemas.microsoft.com/office/drawing/2014/main" val="1809069714"/>
                    </a:ext>
                  </a:extLst>
                </a:gridCol>
                <a:gridCol w="7642638">
                  <a:extLst>
                    <a:ext uri="{9D8B030D-6E8A-4147-A177-3AD203B41FA5}">
                      <a16:colId xmlns:a16="http://schemas.microsoft.com/office/drawing/2014/main" val="3358953864"/>
                    </a:ext>
                  </a:extLst>
                </a:gridCol>
              </a:tblGrid>
              <a:tr h="43475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Направление развития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Содержание направления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068909"/>
                  </a:ext>
                </a:extLst>
              </a:tr>
              <a:tr h="434757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Студенческий научный кружок кафедры лесоводства и лесных культур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Расширение тематики кружка («Цифровые технологии лесных 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урбоэкосистем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»,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Биотенология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в лесном хозяйстве», «Экологический туризм - сохранение природы и ее устойчивое развитие»).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Увеличение публикации статей совместно «научный руководитель-студент» в РИНЦ.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Публикации статей совместно со студентами в журналах ВАК и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Scopus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Участие в грантах различного уровня.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Участие партнеров лесной отрасли в работе кружка.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217495"/>
                  </a:ext>
                </a:extLst>
              </a:tr>
              <a:tr h="4347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Создание проекта по социальной адаптации детей оставшихся без родительской опеки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Организация мероприятий посвященных праздникам.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мастер-классов и развивающих занятий.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</a:rPr>
                        <a:t>квизов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и викторин.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453084"/>
                  </a:ext>
                </a:extLst>
              </a:tr>
              <a:tr h="4347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Институт наставничества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Внедрение концепции командной работы студентов: «студенты первых курсов – студенты старших курсов – преподаватель – наставник».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Новые программы ДПО для наставников.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824178"/>
                  </a:ext>
                </a:extLst>
              </a:tr>
              <a:tr h="434757"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Развитие профориентационной работы со школьниками (в том числе при участии активных студентов)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конкурса «Сохраним леса Заволжья».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Поведение семинарских занятий на актуальные в лесной отрасли темы со школьниками.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Мастер-классы для школьников.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Организация выездных мероприятий в школах РТ и РФ (в 2025 г. По итогам профработы 15 абитуриентов поступили в Казанский ГАУ на разные направления).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969170"/>
                  </a:ext>
                </a:extLst>
              </a:tr>
              <a:tr h="43475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Дополнительные баллы для абитуриентов (в том числе и иностранных) при поступлении в Казанский ГАУ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олимпиад по профильным предметам.</a:t>
                      </a:r>
                    </a:p>
                    <a:p>
                      <a:pPr marL="285750" marR="0" lvl="0" indent="-2857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Проведение и научно-практических конференций для школьников.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77207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6515A3-FF1E-44CE-971B-5743C55B83C7}"/>
              </a:ext>
            </a:extLst>
          </p:cNvPr>
          <p:cNvSpPr/>
          <p:nvPr/>
        </p:nvSpPr>
        <p:spPr>
          <a:xfrm>
            <a:off x="449802" y="937330"/>
            <a:ext cx="4110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b="1" u="sng" dirty="0">
                <a:solidFill>
                  <a:prstClr val="black"/>
                </a:solidFill>
              </a:rPr>
              <a:t>Направления развития в 2026-2030 гг.:</a:t>
            </a:r>
          </a:p>
        </p:txBody>
      </p:sp>
    </p:spTree>
    <p:extLst>
      <p:ext uri="{BB962C8B-B14F-4D97-AF65-F5344CB8AC3E}">
        <p14:creationId xmlns:p14="http://schemas.microsoft.com/office/powerpoint/2010/main" val="257950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F67E497-E6AA-4F50-B2F9-3600A23CC9F8}"/>
              </a:ext>
            </a:extLst>
          </p:cNvPr>
          <p:cNvSpPr txBox="1"/>
          <p:nvPr/>
        </p:nvSpPr>
        <p:spPr bwMode="auto">
          <a:xfrm>
            <a:off x="335440" y="50689"/>
            <a:ext cx="10743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458" rtl="0">
              <a:defRPr/>
            </a:pPr>
            <a:r>
              <a:rPr lang="ru-RU" sz="2400" b="1" kern="1200" spc="-1" dirty="0">
                <a:solidFill>
                  <a:srgbClr val="3A9E55"/>
                </a:solidFill>
                <a:cs typeface="Arial" pitchFamily="34" charset="0"/>
              </a:rPr>
              <a:t>Целевая модель – 2030: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3A9E5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</a:b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itchFamily="34" charset="0"/>
              </a:rPr>
              <a:t>новые проекты, вызовы, мероприятия</a:t>
            </a:r>
            <a:endParaRPr kumimoji="0" lang="ru-RU" sz="2000" i="0" u="none" strike="noStrike" kern="1200" cap="none" spc="-1" normalizeH="0" baseline="0" noProof="0" dirty="0">
              <a:ln>
                <a:noFill/>
              </a:ln>
              <a:solidFill>
                <a:srgbClr val="3A9E55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A49A73-2DE0-4E40-9809-8D875A0AEEF9}"/>
              </a:ext>
            </a:extLst>
          </p:cNvPr>
          <p:cNvSpPr/>
          <p:nvPr/>
        </p:nvSpPr>
        <p:spPr>
          <a:xfrm>
            <a:off x="335440" y="1097621"/>
            <a:ext cx="11662596" cy="4848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600" dirty="0"/>
              <a:t> </a:t>
            </a:r>
            <a:r>
              <a:rPr lang="ru-RU" sz="1600" b="1" u="sng" dirty="0"/>
              <a:t>Вызовы «новой реальности»: </a:t>
            </a:r>
          </a:p>
          <a:p>
            <a:pPr marL="360000" algn="just">
              <a:lnSpc>
                <a:spcPct val="114000"/>
              </a:lnSpc>
            </a:pPr>
            <a:r>
              <a:rPr lang="ru-RU" sz="1600" dirty="0"/>
              <a:t>• омоложение ППС (повысить процент </a:t>
            </a:r>
            <a:r>
              <a:rPr lang="ru-RU" sz="1600" dirty="0" err="1"/>
              <a:t>защищаемости</a:t>
            </a:r>
            <a:r>
              <a:rPr lang="ru-RU" sz="1600" dirty="0"/>
              <a:t> аспирантов),</a:t>
            </a:r>
          </a:p>
          <a:p>
            <a:pPr marL="360000" algn="just">
              <a:lnSpc>
                <a:spcPct val="114000"/>
              </a:lnSpc>
            </a:pPr>
            <a:r>
              <a:rPr lang="ru-RU" sz="1600" dirty="0"/>
              <a:t>• увеличение контингента англоязычных обучающихся,</a:t>
            </a:r>
          </a:p>
          <a:p>
            <a:pPr marL="360000" algn="just">
              <a:lnSpc>
                <a:spcPct val="114000"/>
              </a:lnSpc>
            </a:pPr>
            <a:r>
              <a:rPr lang="ru-RU" sz="1600" dirty="0"/>
              <a:t>• изменение правил целевого приема,</a:t>
            </a:r>
          </a:p>
          <a:p>
            <a:pPr marL="360000" algn="just">
              <a:lnSpc>
                <a:spcPct val="114000"/>
              </a:lnSpc>
            </a:pPr>
            <a:r>
              <a:rPr lang="ru-RU" sz="1600" dirty="0"/>
              <a:t>• продвижение Казанского ГАУ в международных и отечественных рейтингах университетов,</a:t>
            </a:r>
          </a:p>
          <a:p>
            <a:pPr marL="360000" algn="just">
              <a:lnSpc>
                <a:spcPct val="114000"/>
              </a:lnSpc>
            </a:pPr>
            <a:r>
              <a:rPr lang="ru-RU" sz="1600" dirty="0"/>
              <a:t>• укрепление лабораторно-технической базы,</a:t>
            </a:r>
          </a:p>
          <a:p>
            <a:pPr marL="360000" algn="just">
              <a:lnSpc>
                <a:spcPct val="114000"/>
              </a:lnSpc>
            </a:pPr>
            <a:endParaRPr lang="ru-RU" sz="1600" b="1" u="sng" dirty="0"/>
          </a:p>
          <a:p>
            <a:pPr algn="just">
              <a:lnSpc>
                <a:spcPct val="114000"/>
              </a:lnSpc>
            </a:pPr>
            <a:r>
              <a:rPr lang="ru-RU" sz="1600" b="1" u="sng" dirty="0"/>
              <a:t>Разрывы с целевой моделью: </a:t>
            </a:r>
          </a:p>
          <a:p>
            <a:pPr marL="64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недостаток квалифицированных англоязычных преподавателей,</a:t>
            </a:r>
          </a:p>
          <a:p>
            <a:pPr marL="64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низкий процент </a:t>
            </a:r>
            <a:r>
              <a:rPr lang="ru-RU" sz="1600" dirty="0" err="1"/>
              <a:t>защищаемости</a:t>
            </a:r>
            <a:r>
              <a:rPr lang="ru-RU" sz="1600" dirty="0"/>
              <a:t> аспирантов,</a:t>
            </a:r>
          </a:p>
          <a:p>
            <a:pPr marL="64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отсутствие лабораторно-технической базы.</a:t>
            </a:r>
          </a:p>
          <a:p>
            <a:pPr algn="just">
              <a:lnSpc>
                <a:spcPct val="114000"/>
              </a:lnSpc>
            </a:pPr>
            <a:endParaRPr lang="ru-RU" sz="1600" dirty="0"/>
          </a:p>
          <a:p>
            <a:pPr algn="just">
              <a:lnSpc>
                <a:spcPct val="114000"/>
              </a:lnSpc>
            </a:pPr>
            <a:r>
              <a:rPr lang="ru-RU" sz="1600" b="1" u="sng" dirty="0"/>
              <a:t>Новые проекты 2026-2030 гг.: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600" b="1" dirty="0"/>
              <a:t>Институт наставничества </a:t>
            </a:r>
            <a:r>
              <a:rPr lang="ru-RU" sz="1600" dirty="0"/>
              <a:t>- внедрение концепции командной работы студентов: «</a:t>
            </a:r>
            <a:r>
              <a:rPr lang="ru-RU" sz="1600" b="1" dirty="0"/>
              <a:t>студенты первых курсов – студенты старших курсов – преподаватель – наставник</a:t>
            </a:r>
            <a:r>
              <a:rPr lang="ru-RU" sz="1600" dirty="0"/>
              <a:t>»; новые программы ДПО для наставников. 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Создание консорциума между Казанским ГАУ – Минлесхозом  РТ, Казанским ГАУ – Минэкологии  РТ  по подготовке кадров для Республики Татарстан  (территориальная траектория развития)</a:t>
            </a:r>
          </a:p>
        </p:txBody>
      </p:sp>
    </p:spTree>
    <p:extLst>
      <p:ext uri="{BB962C8B-B14F-4D97-AF65-F5344CB8AC3E}">
        <p14:creationId xmlns:p14="http://schemas.microsoft.com/office/powerpoint/2010/main" val="2579501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 bwMode="auto">
          <a:xfrm>
            <a:off x="3562484" y="2782669"/>
            <a:ext cx="63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PT Sans" panose="020B0503020203020204" pitchFamily="34" charset="-52"/>
              </a:rPr>
              <a:t>Спасибо за внимание!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7450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19067</TotalTime>
  <Words>4056</Words>
  <Application>Microsoft Office PowerPoint</Application>
  <DocSecurity>0</DocSecurity>
  <PresentationFormat>Широкоэкранный</PresentationFormat>
  <Paragraphs>827</Paragraphs>
  <Slides>26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Васильева Евгения Михайловна</dc:creator>
  <cp:lastModifiedBy>User</cp:lastModifiedBy>
  <cp:revision>730</cp:revision>
  <cp:lastPrinted>2025-11-28T06:33:22Z</cp:lastPrinted>
  <dcterms:created xsi:type="dcterms:W3CDTF">2021-12-14T12:24:08Z</dcterms:created>
  <dcterms:modified xsi:type="dcterms:W3CDTF">2026-09-18T13:50:10Z</dcterms:modified>
  <dc:identifier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0x0101003FDF79B0209BA24787DD8C5C1A7D34D0</vt:lpwstr>
  </property>
  <property fmtid="{D5CDD505-2E9C-101B-9397-08002B2CF9AE}" pid="3" name="MediaServiceImageTags">
    <vt:lpwstr/>
  </property>
</Properties>
</file>