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7" r:id="rId3"/>
    <p:sldId id="264" r:id="rId4"/>
    <p:sldId id="265" r:id="rId5"/>
    <p:sldId id="278" r:id="rId6"/>
    <p:sldId id="267" r:id="rId7"/>
    <p:sldId id="271" r:id="rId8"/>
    <p:sldId id="273" r:id="rId9"/>
    <p:sldId id="274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43BC87"/>
    <a:srgbClr val="00B050"/>
    <a:srgbClr val="D1E6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3;&#1080;&#1082;&#1086;&#1083;&#1072;&#1081;\Desktop\&#1044;&#1086;&#1082;&#1083;&#1072;&#1076;%20&#1057;&#1077;&#1088;&#1078;&#1072;&#1085;&#1086;&#1074;%20&#1048;.&#1052;\&#1051;&#1080;&#1089;&#1090;%20Microsoft%20Exc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3;&#1080;&#1082;&#1086;&#1083;&#1072;&#1081;\Downloads\&#1048;&#1040;&#1080;&#1047;%20&#1048;&#1044;&#1054;%20&#1080;&#1085;&#1092;&#1086;&#1088;&#1084;&#1072;&#1094;&#1080;&#1103;%20&#1086;%20&#1076;&#1086;&#1093;&#1086;&#1076;&#1072;&#1093;%20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Лист1!$B$10</c:f>
              <c:strCache>
                <c:ptCount val="1"/>
                <c:pt idx="0">
                  <c:v>Агрохимии и почвоведения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Лист1!$C$9:$J$9</c:f>
              <c:strCache>
                <c:ptCount val="3"/>
                <c:pt idx="0">
                  <c:v>Средний возраст, лет</c:v>
                </c:pt>
                <c:pt idx="1">
                  <c:v>Остепененность, %</c:v>
                </c:pt>
                <c:pt idx="2">
                  <c:v>Количество аспирантов, чел</c:v>
                </c:pt>
              </c:strCache>
            </c:strRef>
          </c:cat>
          <c:val>
            <c:numRef>
              <c:f>Лист1!$C$10:$J$10</c:f>
              <c:numCache>
                <c:formatCode>General</c:formatCode>
                <c:ptCount val="3"/>
                <c:pt idx="0">
                  <c:v>53.8</c:v>
                </c:pt>
                <c:pt idx="1">
                  <c:v>100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D7-4ED1-8BFA-12FA2026E170}"/>
            </c:ext>
          </c:extLst>
        </c:ser>
        <c:ser>
          <c:idx val="1"/>
          <c:order val="1"/>
          <c:tx>
            <c:strRef>
              <c:f>Лист1!$B$11</c:f>
              <c:strCache>
                <c:ptCount val="1"/>
                <c:pt idx="0">
                  <c:v>Землеустройства и кадастров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Лист1!$C$9:$J$9</c:f>
              <c:strCache>
                <c:ptCount val="3"/>
                <c:pt idx="0">
                  <c:v>Средний возраст, лет</c:v>
                </c:pt>
                <c:pt idx="1">
                  <c:v>Остепененность, %</c:v>
                </c:pt>
                <c:pt idx="2">
                  <c:v>Количество аспирантов, чел</c:v>
                </c:pt>
              </c:strCache>
            </c:strRef>
          </c:cat>
          <c:val>
            <c:numRef>
              <c:f>Лист1!$C$11:$J$11</c:f>
              <c:numCache>
                <c:formatCode>General</c:formatCode>
                <c:ptCount val="3"/>
                <c:pt idx="0">
                  <c:v>43.3</c:v>
                </c:pt>
                <c:pt idx="1">
                  <c:v>87.5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D7-4ED1-8BFA-12FA2026E170}"/>
            </c:ext>
          </c:extLst>
        </c:ser>
        <c:ser>
          <c:idx val="2"/>
          <c:order val="2"/>
          <c:tx>
            <c:strRef>
              <c:f>Лист1!$B$12</c:f>
              <c:strCache>
                <c:ptCount val="1"/>
                <c:pt idx="0">
                  <c:v>Общее земледелие, защита растений и селекция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Лист1!$C$9:$J$9</c:f>
              <c:strCache>
                <c:ptCount val="3"/>
                <c:pt idx="0">
                  <c:v>Средний возраст, лет</c:v>
                </c:pt>
                <c:pt idx="1">
                  <c:v>Остепененность, %</c:v>
                </c:pt>
                <c:pt idx="2">
                  <c:v>Количество аспирантов, чел</c:v>
                </c:pt>
              </c:strCache>
            </c:strRef>
          </c:cat>
          <c:val>
            <c:numRef>
              <c:f>Лист1!$C$12:$J$12</c:f>
              <c:numCache>
                <c:formatCode>General</c:formatCode>
                <c:ptCount val="3"/>
                <c:pt idx="0">
                  <c:v>49</c:v>
                </c:pt>
                <c:pt idx="1">
                  <c:v>80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DD7-4ED1-8BFA-12FA2026E170}"/>
            </c:ext>
          </c:extLst>
        </c:ser>
        <c:ser>
          <c:idx val="3"/>
          <c:order val="3"/>
          <c:tx>
            <c:strRef>
              <c:f>Лист1!$B$13</c:f>
              <c:strCache>
                <c:ptCount val="1"/>
                <c:pt idx="0">
                  <c:v>Растениеводства и плодоовощеводства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Лист1!$C$9:$J$9</c:f>
              <c:strCache>
                <c:ptCount val="3"/>
                <c:pt idx="0">
                  <c:v>Средний возраст, лет</c:v>
                </c:pt>
                <c:pt idx="1">
                  <c:v>Остепененность, %</c:v>
                </c:pt>
                <c:pt idx="2">
                  <c:v>Количество аспирантов, чел</c:v>
                </c:pt>
              </c:strCache>
            </c:strRef>
          </c:cat>
          <c:val>
            <c:numRef>
              <c:f>Лист1!$C$13:$J$13</c:f>
              <c:numCache>
                <c:formatCode>General</c:formatCode>
                <c:ptCount val="3"/>
                <c:pt idx="0">
                  <c:v>45</c:v>
                </c:pt>
                <c:pt idx="1">
                  <c:v>100</c:v>
                </c:pt>
                <c:pt idx="2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DD7-4ED1-8BFA-12FA2026E1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73168720"/>
        <c:axId val="373172048"/>
      </c:barChart>
      <c:catAx>
        <c:axId val="37316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ru-RU"/>
          </a:p>
        </c:txPr>
        <c:crossAx val="373172048"/>
        <c:crosses val="autoZero"/>
        <c:auto val="1"/>
        <c:lblAlgn val="ctr"/>
        <c:lblOffset val="100"/>
        <c:noMultiLvlLbl val="0"/>
      </c:catAx>
      <c:valAx>
        <c:axId val="373172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ru-RU"/>
          </a:p>
        </c:txPr>
        <c:crossAx val="373168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CCFFCC">
        <a:alpha val="80000"/>
      </a:srgbClr>
    </a:solidFill>
    <a:ln>
      <a:solidFill>
        <a:schemeClr val="tx1"/>
      </a:solidFill>
    </a:ln>
    <a:effectLst/>
  </c:spPr>
  <c:txPr>
    <a:bodyPr/>
    <a:lstStyle/>
    <a:p>
      <a:pPr>
        <a:defRPr sz="1200">
          <a:latin typeface="Georgia" panose="02040502050405020303" pitchFamily="18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'ПЛАН-ФАКТ 2021'!$C$32:$C$34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'ПЛАН-ФАКТ 2021'!$D$32:$D$34</c:f>
            </c:numRef>
          </c:val>
          <c:extLst>
            <c:ext xmlns:c16="http://schemas.microsoft.com/office/drawing/2014/chart" uri="{C3380CC4-5D6E-409C-BE32-E72D297353CC}">
              <c16:uniqueId val="{00000000-5355-4A4B-86EC-710BBEE8595E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'ПЛАН-ФАКТ 2021'!$C$32:$C$34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'ПЛАН-ФАКТ 2021'!$E$32:$E$34</c:f>
            </c:numRef>
          </c:val>
          <c:extLst>
            <c:ext xmlns:c16="http://schemas.microsoft.com/office/drawing/2014/chart" uri="{C3380CC4-5D6E-409C-BE32-E72D297353CC}">
              <c16:uniqueId val="{00000001-5355-4A4B-86EC-710BBEE8595E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'ПЛАН-ФАКТ 2021'!$C$32:$C$34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'ПЛАН-ФАКТ 2021'!$F$32:$F$34</c:f>
            </c:numRef>
          </c:val>
          <c:extLst>
            <c:ext xmlns:c16="http://schemas.microsoft.com/office/drawing/2014/chart" uri="{C3380CC4-5D6E-409C-BE32-E72D297353CC}">
              <c16:uniqueId val="{00000002-5355-4A4B-86EC-710BBEE8595E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'ПЛАН-ФАКТ 2021'!$C$32:$C$34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'ПЛАН-ФАКТ 2021'!$G$32:$G$34</c:f>
            </c:numRef>
          </c:val>
          <c:extLst>
            <c:ext xmlns:c16="http://schemas.microsoft.com/office/drawing/2014/chart" uri="{C3380CC4-5D6E-409C-BE32-E72D297353CC}">
              <c16:uniqueId val="{00000003-5355-4A4B-86EC-710BBEE8595E}"/>
            </c:ext>
          </c:extLst>
        </c:ser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'ПЛАН-ФАКТ 2021'!$C$32:$C$34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'ПЛАН-ФАКТ 2021'!$H$32:$H$34</c:f>
            </c:numRef>
          </c:val>
          <c:extLst>
            <c:ext xmlns:c16="http://schemas.microsoft.com/office/drawing/2014/chart" uri="{C3380CC4-5D6E-409C-BE32-E72D297353CC}">
              <c16:uniqueId val="{00000004-5355-4A4B-86EC-710BBEE8595E}"/>
            </c:ext>
          </c:extLst>
        </c:ser>
        <c:ser>
          <c:idx val="5"/>
          <c:order val="5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'ПЛАН-ФАКТ 2021'!$C$32:$C$34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'ПЛАН-ФАКТ 2021'!$I$32:$I$34</c:f>
            </c:numRef>
          </c:val>
          <c:extLst>
            <c:ext xmlns:c16="http://schemas.microsoft.com/office/drawing/2014/chart" uri="{C3380CC4-5D6E-409C-BE32-E72D297353CC}">
              <c16:uniqueId val="{00000005-5355-4A4B-86EC-710BBEE8595E}"/>
            </c:ext>
          </c:extLst>
        </c:ser>
        <c:ser>
          <c:idx val="6"/>
          <c:order val="6"/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'ПЛАН-ФАКТ 2021'!$C$32:$C$34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'ПЛАН-ФАКТ 2021'!$J$32:$J$34</c:f>
            </c:numRef>
          </c:val>
          <c:extLst>
            <c:ext xmlns:c16="http://schemas.microsoft.com/office/drawing/2014/chart" uri="{C3380CC4-5D6E-409C-BE32-E72D297353CC}">
              <c16:uniqueId val="{00000006-5355-4A4B-86EC-710BBEE8595E}"/>
            </c:ext>
          </c:extLst>
        </c:ser>
        <c:ser>
          <c:idx val="7"/>
          <c:order val="7"/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'ПЛАН-ФАКТ 2021'!$C$32:$C$34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'ПЛАН-ФАКТ 2021'!$K$32:$K$34</c:f>
            </c:numRef>
          </c:val>
          <c:extLst>
            <c:ext xmlns:c16="http://schemas.microsoft.com/office/drawing/2014/chart" uri="{C3380CC4-5D6E-409C-BE32-E72D297353CC}">
              <c16:uniqueId val="{00000007-5355-4A4B-86EC-710BBEE8595E}"/>
            </c:ext>
          </c:extLst>
        </c:ser>
        <c:ser>
          <c:idx val="8"/>
          <c:order val="8"/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'ПЛАН-ФАКТ 2021'!$C$32:$C$34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'ПЛАН-ФАКТ 2021'!$L$32:$L$34</c:f>
            </c:numRef>
          </c:val>
          <c:extLst>
            <c:ext xmlns:c16="http://schemas.microsoft.com/office/drawing/2014/chart" uri="{C3380CC4-5D6E-409C-BE32-E72D297353CC}">
              <c16:uniqueId val="{00000008-5355-4A4B-86EC-710BBEE8595E}"/>
            </c:ext>
          </c:extLst>
        </c:ser>
        <c:ser>
          <c:idx val="9"/>
          <c:order val="9"/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'ПЛАН-ФАКТ 2021'!$C$32:$C$34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'ПЛАН-ФАКТ 2021'!$M$32:$M$34</c:f>
            </c:numRef>
          </c:val>
          <c:extLst>
            <c:ext xmlns:c16="http://schemas.microsoft.com/office/drawing/2014/chart" uri="{C3380CC4-5D6E-409C-BE32-E72D297353CC}">
              <c16:uniqueId val="{00000009-5355-4A4B-86EC-710BBEE8595E}"/>
            </c:ext>
          </c:extLst>
        </c:ser>
        <c:ser>
          <c:idx val="10"/>
          <c:order val="10"/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'ПЛАН-ФАКТ 2021'!$C$32:$C$34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'ПЛАН-ФАКТ 2021'!$N$32:$N$34</c:f>
            </c:numRef>
          </c:val>
          <c:extLst>
            <c:ext xmlns:c16="http://schemas.microsoft.com/office/drawing/2014/chart" uri="{C3380CC4-5D6E-409C-BE32-E72D297353CC}">
              <c16:uniqueId val="{0000000A-5355-4A4B-86EC-710BBEE8595E}"/>
            </c:ext>
          </c:extLst>
        </c:ser>
        <c:ser>
          <c:idx val="11"/>
          <c:order val="11"/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'ПЛАН-ФАКТ 2021'!$C$32:$C$34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'ПЛАН-ФАКТ 2021'!$O$32:$O$34</c:f>
            </c:numRef>
          </c:val>
          <c:extLst>
            <c:ext xmlns:c16="http://schemas.microsoft.com/office/drawing/2014/chart" uri="{C3380CC4-5D6E-409C-BE32-E72D297353CC}">
              <c16:uniqueId val="{0000000B-5355-4A4B-86EC-710BBEE8595E}"/>
            </c:ext>
          </c:extLst>
        </c:ser>
        <c:ser>
          <c:idx val="12"/>
          <c:order val="12"/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'ПЛАН-ФАКТ 2021'!$C$32:$C$34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'ПЛАН-ФАКТ 2021'!$P$32:$P$34</c:f>
              <c:numCache>
                <c:formatCode>General</c:formatCode>
                <c:ptCount val="3"/>
                <c:pt idx="0">
                  <c:v>2882345.6799999997</c:v>
                </c:pt>
                <c:pt idx="1">
                  <c:v>2498000.12</c:v>
                </c:pt>
                <c:pt idx="2">
                  <c:v>5493067.5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355-4A4B-86EC-710BBEE8595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84042943"/>
        <c:axId val="384043359"/>
      </c:barChart>
      <c:catAx>
        <c:axId val="38404294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r>
                  <a:rPr lang="ru-RU"/>
                  <a:t>Годы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Georgia" panose="02040502050405020303" pitchFamily="18" charset="0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ru-RU"/>
          </a:p>
        </c:txPr>
        <c:crossAx val="384043359"/>
        <c:crosses val="autoZero"/>
        <c:auto val="1"/>
        <c:lblAlgn val="ctr"/>
        <c:lblOffset val="100"/>
        <c:noMultiLvlLbl val="0"/>
      </c:catAx>
      <c:valAx>
        <c:axId val="3840433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r>
                  <a:rPr lang="ru-RU"/>
                  <a:t>Объем привлеченных средств, рублей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Georgia" panose="02040502050405020303" pitchFamily="18" charset="0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ru-RU"/>
          </a:p>
        </c:txPr>
        <c:crossAx val="3840429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CCFFCC">
        <a:alpha val="80000"/>
      </a:srgbClr>
    </a:solidFill>
    <a:ln>
      <a:solidFill>
        <a:schemeClr val="tx1"/>
      </a:solidFill>
    </a:ln>
    <a:effectLst/>
  </c:spPr>
  <c:txPr>
    <a:bodyPr/>
    <a:lstStyle/>
    <a:p>
      <a:pPr>
        <a:defRPr sz="1200">
          <a:latin typeface="Georgia" panose="02040502050405020303" pitchFamily="18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F332-EF18-4DD9-8679-6EB5E64FF632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7770-9C78-4B6F-A789-DADA70CFB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065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F332-EF18-4DD9-8679-6EB5E64FF632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7770-9C78-4B6F-A789-DADA70CFB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095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F332-EF18-4DD9-8679-6EB5E64FF632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7770-9C78-4B6F-A789-DADA70CFB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606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F332-EF18-4DD9-8679-6EB5E64FF632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7770-9C78-4B6F-A789-DADA70CFB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40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F332-EF18-4DD9-8679-6EB5E64FF632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7770-9C78-4B6F-A789-DADA70CFB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827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F332-EF18-4DD9-8679-6EB5E64FF632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7770-9C78-4B6F-A789-DADA70CFB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143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F332-EF18-4DD9-8679-6EB5E64FF632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7770-9C78-4B6F-A789-DADA70CFB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476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F332-EF18-4DD9-8679-6EB5E64FF632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7770-9C78-4B6F-A789-DADA70CFB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029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F332-EF18-4DD9-8679-6EB5E64FF632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7770-9C78-4B6F-A789-DADA70CFB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2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F332-EF18-4DD9-8679-6EB5E64FF632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7770-9C78-4B6F-A789-DADA70CFB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558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F332-EF18-4DD9-8679-6EB5E64FF632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7770-9C78-4B6F-A789-DADA70CFB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760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FF332-EF18-4DD9-8679-6EB5E64FF632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27770-9C78-4B6F-A789-DADA70CFB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837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microsoft.com/office/2007/relationships/hdphoto" Target="../media/hdphoto1.wdp"/><Relationship Id="rId7" Type="http://schemas.openxmlformats.org/officeDocument/2006/relationships/image" Target="../media/image2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hdphoto" Target="../media/hdphoto1.wdp"/><Relationship Id="rId7" Type="http://schemas.openxmlformats.org/officeDocument/2006/relationships/image" Target="../media/image2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dn.qwenlm.ai/output/5be457d8-d0eb-45ff-bad8-1061e6c0a682/image_edit/9a57993f-c0a6-4691-bee3-f448ea87417b/1776711225.png?key=eyJhbGciOiJIUzI1NiIsInR5cCI6IkpXVCJ9.eyJyZXNvdXJjZV91c2VyX2lkIjoiNWJlNDU3ZDgtZDBlYi00NWZmLWJhZDgtMTA2MWU2YzBhNjgyIiwicmVzb3VyY2VfaWQiOiIxNzc2NzExMjI1IiwicmVzb3VyY2VfY2hhdF9pZCI6ImQ5MzQxNDBkLTg4MjYtNDE1YS05NmMwLWFhNDRiZjJhOGI5MSJ9.yqBT56F3dQLmO58vgZYYQO1-ythC7lsII-7Eqh6FRH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 r="27523"/>
          <a:stretch/>
        </p:blipFill>
        <p:spPr bwMode="auto">
          <a:xfrm>
            <a:off x="-9378" y="-23286"/>
            <a:ext cx="6918188" cy="687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069A2C11-19A7-4E53-BE25-CAEF6A470CEE}"/>
              </a:ext>
            </a:extLst>
          </p:cNvPr>
          <p:cNvSpPr>
            <a:spLocks/>
          </p:cNvSpPr>
          <p:nvPr/>
        </p:nvSpPr>
        <p:spPr bwMode="auto">
          <a:xfrm rot="21129086">
            <a:off x="4160538" y="120949"/>
            <a:ext cx="3874429" cy="6607643"/>
          </a:xfrm>
          <a:custGeom>
            <a:avLst/>
            <a:gdLst>
              <a:gd name="connsiteX0" fmla="*/ 2559084 w 3241577"/>
              <a:gd name="connsiteY0" fmla="*/ 0 h 3671741"/>
              <a:gd name="connsiteX1" fmla="*/ 3241577 w 3241577"/>
              <a:gd name="connsiteY1" fmla="*/ 0 h 3671741"/>
              <a:gd name="connsiteX2" fmla="*/ 682493 w 3241577"/>
              <a:gd name="connsiteY2" fmla="*/ 3671741 h 3671741"/>
              <a:gd name="connsiteX3" fmla="*/ 0 w 3241577"/>
              <a:gd name="connsiteY3" fmla="*/ 3671741 h 3671741"/>
              <a:gd name="connsiteX0" fmla="*/ 2534300 w 3216793"/>
              <a:gd name="connsiteY0" fmla="*/ 0 h 3671741"/>
              <a:gd name="connsiteX1" fmla="*/ 3216793 w 3216793"/>
              <a:gd name="connsiteY1" fmla="*/ 0 h 3671741"/>
              <a:gd name="connsiteX2" fmla="*/ 657709 w 3216793"/>
              <a:gd name="connsiteY2" fmla="*/ 3671741 h 3671741"/>
              <a:gd name="connsiteX3" fmla="*/ 0 w 3216793"/>
              <a:gd name="connsiteY3" fmla="*/ 3626201 h 3671741"/>
              <a:gd name="connsiteX4" fmla="*/ 2534300 w 3216793"/>
              <a:gd name="connsiteY4" fmla="*/ 0 h 3671741"/>
              <a:gd name="connsiteX0" fmla="*/ 2509248 w 3191741"/>
              <a:gd name="connsiteY0" fmla="*/ 0 h 3671741"/>
              <a:gd name="connsiteX1" fmla="*/ 3191741 w 3191741"/>
              <a:gd name="connsiteY1" fmla="*/ 0 h 3671741"/>
              <a:gd name="connsiteX2" fmla="*/ 632657 w 3191741"/>
              <a:gd name="connsiteY2" fmla="*/ 3671741 h 3671741"/>
              <a:gd name="connsiteX3" fmla="*/ 0 w 3191741"/>
              <a:gd name="connsiteY3" fmla="*/ 3617920 h 3671741"/>
              <a:gd name="connsiteX4" fmla="*/ 2509248 w 3191741"/>
              <a:gd name="connsiteY4" fmla="*/ 0 h 3671741"/>
              <a:gd name="connsiteX0" fmla="*/ 2509248 w 3145337"/>
              <a:gd name="connsiteY0" fmla="*/ 0 h 3671741"/>
              <a:gd name="connsiteX1" fmla="*/ 3145337 w 3145337"/>
              <a:gd name="connsiteY1" fmla="*/ 75421 h 3671741"/>
              <a:gd name="connsiteX2" fmla="*/ 632657 w 3145337"/>
              <a:gd name="connsiteY2" fmla="*/ 3671741 h 3671741"/>
              <a:gd name="connsiteX3" fmla="*/ 0 w 3145337"/>
              <a:gd name="connsiteY3" fmla="*/ 3617920 h 3671741"/>
              <a:gd name="connsiteX4" fmla="*/ 2509248 w 3145337"/>
              <a:gd name="connsiteY4" fmla="*/ 0 h 3671741"/>
              <a:gd name="connsiteX0" fmla="*/ 2507139 w 3145337"/>
              <a:gd name="connsiteY0" fmla="*/ 0 h 3661301"/>
              <a:gd name="connsiteX1" fmla="*/ 3145337 w 3145337"/>
              <a:gd name="connsiteY1" fmla="*/ 64981 h 3661301"/>
              <a:gd name="connsiteX2" fmla="*/ 632657 w 3145337"/>
              <a:gd name="connsiteY2" fmla="*/ 3661301 h 3661301"/>
              <a:gd name="connsiteX3" fmla="*/ 0 w 3145337"/>
              <a:gd name="connsiteY3" fmla="*/ 3607480 h 3661301"/>
              <a:gd name="connsiteX4" fmla="*/ 2507139 w 3145337"/>
              <a:gd name="connsiteY4" fmla="*/ 0 h 366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337" h="3661301">
                <a:moveTo>
                  <a:pt x="2507139" y="0"/>
                </a:moveTo>
                <a:lnTo>
                  <a:pt x="3145337" y="64981"/>
                </a:lnTo>
                <a:lnTo>
                  <a:pt x="632657" y="3661301"/>
                </a:lnTo>
                <a:lnTo>
                  <a:pt x="0" y="3607480"/>
                </a:lnTo>
                <a:lnTo>
                  <a:pt x="2507139" y="0"/>
                </a:lnTo>
                <a:close/>
              </a:path>
            </a:pathLst>
          </a:custGeom>
          <a:solidFill>
            <a:srgbClr val="73AD56">
              <a:alpha val="89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srgbClr val="0A0A0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Прямоугольник 9">
            <a:extLst>
              <a:ext uri="{FF2B5EF4-FFF2-40B4-BE49-F238E27FC236}">
                <a16:creationId xmlns:a16="http://schemas.microsoft.com/office/drawing/2014/main" id="{8DACFABE-462D-4EDD-A2FB-F80E1DCA956A}"/>
              </a:ext>
            </a:extLst>
          </p:cNvPr>
          <p:cNvSpPr/>
          <p:nvPr/>
        </p:nvSpPr>
        <p:spPr>
          <a:xfrm>
            <a:off x="5278580" y="-12879"/>
            <a:ext cx="6913420" cy="6858000"/>
          </a:xfrm>
          <a:custGeom>
            <a:avLst/>
            <a:gdLst>
              <a:gd name="connsiteX0" fmla="*/ 0 w 7048500"/>
              <a:gd name="connsiteY0" fmla="*/ 0 h 6858000"/>
              <a:gd name="connsiteX1" fmla="*/ 7048500 w 7048500"/>
              <a:gd name="connsiteY1" fmla="*/ 0 h 6858000"/>
              <a:gd name="connsiteX2" fmla="*/ 7048500 w 7048500"/>
              <a:gd name="connsiteY2" fmla="*/ 6858000 h 6858000"/>
              <a:gd name="connsiteX3" fmla="*/ 0 w 7048500"/>
              <a:gd name="connsiteY3" fmla="*/ 6858000 h 6858000"/>
              <a:gd name="connsiteX4" fmla="*/ 0 w 7048500"/>
              <a:gd name="connsiteY4" fmla="*/ 0 h 6858000"/>
              <a:gd name="connsiteX0" fmla="*/ 2197100 w 7048500"/>
              <a:gd name="connsiteY0" fmla="*/ 0 h 6870700"/>
              <a:gd name="connsiteX1" fmla="*/ 7048500 w 7048500"/>
              <a:gd name="connsiteY1" fmla="*/ 12700 h 6870700"/>
              <a:gd name="connsiteX2" fmla="*/ 7048500 w 7048500"/>
              <a:gd name="connsiteY2" fmla="*/ 6870700 h 6870700"/>
              <a:gd name="connsiteX3" fmla="*/ 0 w 7048500"/>
              <a:gd name="connsiteY3" fmla="*/ 6870700 h 6870700"/>
              <a:gd name="connsiteX4" fmla="*/ 2197100 w 7048500"/>
              <a:gd name="connsiteY4" fmla="*/ 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8500" h="6870700">
                <a:moveTo>
                  <a:pt x="2197100" y="0"/>
                </a:moveTo>
                <a:lnTo>
                  <a:pt x="7048500" y="12700"/>
                </a:lnTo>
                <a:lnTo>
                  <a:pt x="7048500" y="6870700"/>
                </a:lnTo>
                <a:lnTo>
                  <a:pt x="0" y="6870700"/>
                </a:lnTo>
                <a:lnTo>
                  <a:pt x="2197100" y="0"/>
                </a:lnTo>
                <a:close/>
              </a:path>
            </a:pathLst>
          </a:custGeom>
          <a:gradFill>
            <a:gsLst>
              <a:gs pos="0">
                <a:srgbClr val="23883C"/>
              </a:gs>
              <a:gs pos="62000">
                <a:srgbClr val="40923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343"/>
            <a:endParaRPr lang="ru-RU">
              <a:solidFill>
                <a:prstClr val="white"/>
              </a:solidFill>
              <a:latin typeface="Open Sans"/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" t="12586" r="3937" b="18978"/>
          <a:stretch/>
        </p:blipFill>
        <p:spPr bwMode="auto">
          <a:xfrm>
            <a:off x="8298344" y="255958"/>
            <a:ext cx="1618609" cy="6480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7" t="25913" r="19559" b="33994"/>
          <a:stretch/>
        </p:blipFill>
        <p:spPr bwMode="auto">
          <a:xfrm>
            <a:off x="10352934" y="266478"/>
            <a:ext cx="1610954" cy="6480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327564" y="150669"/>
            <a:ext cx="5714421" cy="879619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62" y="231753"/>
            <a:ext cx="752433" cy="75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64607" y="257627"/>
            <a:ext cx="4677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КАЗАНСКИЙ ГОСУДАРСТВЕННЫЙ </a:t>
            </a:r>
            <a:endParaRPr lang="en-US" b="1" dirty="0">
              <a:latin typeface="Georgia" panose="02040502050405020303" pitchFamily="18" charset="0"/>
            </a:endParaRPr>
          </a:p>
          <a:p>
            <a:r>
              <a:rPr lang="ru-RU" b="1" dirty="0">
                <a:latin typeface="Georgia" panose="02040502050405020303" pitchFamily="18" charset="0"/>
              </a:rPr>
              <a:t>АГРАРНЫЙ УНИВЕРСИТЕТ</a:t>
            </a:r>
          </a:p>
        </p:txBody>
      </p:sp>
      <p:sp>
        <p:nvSpPr>
          <p:cNvPr id="14" name="Прямоугольник 11">
            <a:extLst>
              <a:ext uri="{FF2B5EF4-FFF2-40B4-BE49-F238E27FC236}">
                <a16:creationId xmlns:a16="http://schemas.microsoft.com/office/drawing/2014/main" id="{958E30FB-B639-4D91-9D22-B165561A5AA1}"/>
              </a:ext>
            </a:extLst>
          </p:cNvPr>
          <p:cNvSpPr/>
          <p:nvPr/>
        </p:nvSpPr>
        <p:spPr>
          <a:xfrm>
            <a:off x="5351572" y="2662238"/>
            <a:ext cx="6840428" cy="1905000"/>
          </a:xfrm>
          <a:custGeom>
            <a:avLst/>
            <a:gdLst>
              <a:gd name="connsiteX0" fmla="*/ 0 w 6908800"/>
              <a:gd name="connsiteY0" fmla="*/ 0 h 876300"/>
              <a:gd name="connsiteX1" fmla="*/ 6908800 w 6908800"/>
              <a:gd name="connsiteY1" fmla="*/ 0 h 876300"/>
              <a:gd name="connsiteX2" fmla="*/ 6908800 w 6908800"/>
              <a:gd name="connsiteY2" fmla="*/ 876300 h 876300"/>
              <a:gd name="connsiteX3" fmla="*/ 0 w 6908800"/>
              <a:gd name="connsiteY3" fmla="*/ 876300 h 876300"/>
              <a:gd name="connsiteX4" fmla="*/ 0 w 6908800"/>
              <a:gd name="connsiteY4" fmla="*/ 0 h 876300"/>
              <a:gd name="connsiteX0" fmla="*/ 533400 w 6908800"/>
              <a:gd name="connsiteY0" fmla="*/ 0 h 885825"/>
              <a:gd name="connsiteX1" fmla="*/ 6908800 w 6908800"/>
              <a:gd name="connsiteY1" fmla="*/ 9525 h 885825"/>
              <a:gd name="connsiteX2" fmla="*/ 6908800 w 6908800"/>
              <a:gd name="connsiteY2" fmla="*/ 885825 h 885825"/>
              <a:gd name="connsiteX3" fmla="*/ 0 w 6908800"/>
              <a:gd name="connsiteY3" fmla="*/ 885825 h 885825"/>
              <a:gd name="connsiteX4" fmla="*/ 533400 w 6908800"/>
              <a:gd name="connsiteY4" fmla="*/ 0 h 88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8800" h="885825">
                <a:moveTo>
                  <a:pt x="533400" y="0"/>
                </a:moveTo>
                <a:lnTo>
                  <a:pt x="6908800" y="9525"/>
                </a:lnTo>
                <a:lnTo>
                  <a:pt x="6908800" y="885825"/>
                </a:lnTo>
                <a:lnTo>
                  <a:pt x="0" y="885825"/>
                </a:lnTo>
                <a:lnTo>
                  <a:pt x="5334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343"/>
            <a:endParaRPr lang="ru-RU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683170" y="4996147"/>
            <a:ext cx="6501155" cy="140465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720AA3-C5E3-4507-95DF-15242EAC0D84}"/>
              </a:ext>
            </a:extLst>
          </p:cNvPr>
          <p:cNvSpPr txBox="1"/>
          <p:nvPr/>
        </p:nvSpPr>
        <p:spPr>
          <a:xfrm>
            <a:off x="5073569" y="5144475"/>
            <a:ext cx="711843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200" b="1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</a:t>
            </a:r>
            <a:r>
              <a:rPr lang="ru-RU" sz="2200" b="1" i="0" dirty="0">
                <a:solidFill>
                  <a:srgbClr val="000000"/>
                </a:solidFill>
                <a:effectLst/>
                <a:latin typeface="Georgia" panose="02040502050405020303" pitchFamily="18" charset="0"/>
                <a:cs typeface="Times New Roman" panose="02020603050405020304" pitchFamily="18" charset="0"/>
              </a:rPr>
              <a:t>иректор Института </a:t>
            </a:r>
          </a:p>
          <a:p>
            <a:pPr algn="r"/>
            <a:r>
              <a:rPr lang="ru-RU" sz="2200" b="1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  <a:cs typeface="Times New Roman" panose="02020603050405020304" pitchFamily="18" charset="0"/>
              </a:rPr>
              <a:t>агробиотехнологий</a:t>
            </a:r>
            <a:r>
              <a:rPr lang="ru-RU" sz="2200" b="1" i="0" dirty="0">
                <a:solidFill>
                  <a:srgbClr val="000000"/>
                </a:solidFill>
                <a:effectLst/>
                <a:latin typeface="Georgia" panose="02040502050405020303" pitchFamily="18" charset="0"/>
                <a:cs typeface="Times New Roman" panose="02020603050405020304" pitchFamily="18" charset="0"/>
              </a:rPr>
              <a:t> и землепользования</a:t>
            </a:r>
          </a:p>
          <a:p>
            <a:pPr algn="r"/>
            <a:r>
              <a:rPr lang="ru-RU" sz="2200" b="1" dirty="0" err="1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Сержанов</a:t>
            </a:r>
            <a:r>
              <a:rPr lang="ru-RU" sz="2200" b="1" dirty="0">
                <a:solidFill>
                  <a:srgbClr val="0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Игорь Михайлович</a:t>
            </a:r>
            <a:r>
              <a:rPr lang="ru-RU" sz="2200" b="1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endParaRPr lang="ru-RU" sz="2200" b="1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52D6FE-EB8A-4D4B-B6CD-7B6543770D4D}"/>
              </a:ext>
            </a:extLst>
          </p:cNvPr>
          <p:cNvSpPr txBox="1"/>
          <p:nvPr/>
        </p:nvSpPr>
        <p:spPr>
          <a:xfrm>
            <a:off x="5351572" y="2602701"/>
            <a:ext cx="704702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343"/>
            <a:r>
              <a:rPr lang="ru-RU" sz="2500" b="1" dirty="0">
                <a:latin typeface="Georgia" panose="02040502050405020303" pitchFamily="18" charset="0"/>
                <a:cs typeface="Times New Roman" panose="02020603050405020304" pitchFamily="18" charset="0"/>
              </a:rPr>
              <a:t>ОТЧЕТ ИНСТИТУТА АГРОБИОТЕХНОЛОГИЙ И ЗЕМЛЕПОЛЬЗОВАНИЯ ЗА </a:t>
            </a:r>
          </a:p>
          <a:p>
            <a:pPr algn="ctr" defTabSz="1828343"/>
            <a:r>
              <a:rPr lang="ru-RU" sz="2500" b="1" dirty="0">
                <a:latin typeface="Georgia" panose="02040502050405020303" pitchFamily="18" charset="0"/>
                <a:cs typeface="Times New Roman" panose="02020603050405020304" pitchFamily="18" charset="0"/>
              </a:rPr>
              <a:t>20</a:t>
            </a:r>
            <a:r>
              <a:rPr lang="en-US" sz="2500" b="1" dirty="0">
                <a:latin typeface="Georgia" panose="02040502050405020303" pitchFamily="18" charset="0"/>
                <a:cs typeface="Times New Roman" panose="02020603050405020304" pitchFamily="18" charset="0"/>
              </a:rPr>
              <a:t>2</a:t>
            </a:r>
            <a:r>
              <a:rPr lang="ru-RU" sz="2500" b="1" dirty="0">
                <a:latin typeface="Georgia" panose="02040502050405020303" pitchFamily="18" charset="0"/>
                <a:cs typeface="Times New Roman" panose="02020603050405020304" pitchFamily="18" charset="0"/>
              </a:rPr>
              <a:t>1-2025 </a:t>
            </a:r>
            <a:r>
              <a:rPr lang="ru-RU" sz="2500" b="1" dirty="0" err="1">
                <a:latin typeface="Georgia" panose="02040502050405020303" pitchFamily="18" charset="0"/>
                <a:cs typeface="Times New Roman" panose="02020603050405020304" pitchFamily="18" charset="0"/>
              </a:rPr>
              <a:t>гг</a:t>
            </a:r>
            <a:r>
              <a:rPr lang="ru-RU" sz="2500" b="1" dirty="0">
                <a:latin typeface="Georgia" panose="02040502050405020303" pitchFamily="18" charset="0"/>
                <a:cs typeface="Times New Roman" panose="02020603050405020304" pitchFamily="18" charset="0"/>
              </a:rPr>
              <a:t> И ПЕРСПЕКТИВНЫЙ ПЛАН РАЗВИТИЯ НА 2026-2027 </a:t>
            </a:r>
            <a:r>
              <a:rPr lang="ru-RU" sz="2500" b="1" dirty="0" err="1">
                <a:latin typeface="Georgia" panose="02040502050405020303" pitchFamily="18" charset="0"/>
                <a:cs typeface="Times New Roman" panose="02020603050405020304" pitchFamily="18" charset="0"/>
              </a:rPr>
              <a:t>гг</a:t>
            </a:r>
            <a:endParaRPr lang="ru-RU" sz="2500" b="1" dirty="0">
              <a:solidFill>
                <a:schemeClr val="accent6">
                  <a:lumMod val="75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273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cdn.qwenlm.ai/output/5be457d8-d0eb-45ff-bad8-1061e6c0a682/image_gen/6004adc3-e640-4f89-8907-58b77dad1c36/1776709056.png?key=eyJhbGciOiJIUzI1NiIsInR5cCI6IkpXVCJ9.eyJyZXNvdXJjZV91c2VyX2lkIjoiNWJlNDU3ZDgtZDBlYi00NWZmLWJhZDgtMTA2MWU2YzBhNjgyIiwicmVzb3VyY2VfaWQiOiIxNzc2NzA5MDU2IiwicmVzb3VyY2VfY2hhdF9pZCI6ImQ5MzQxNDBkLTg4MjYtNDE1YS05NmMwLWFhNDRiZjJhOGI5MSJ9.UFU3Um2bCR5ixKBTiOONg08VbpWTinECcp9H2Cgcf3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6588" y="3383675"/>
            <a:ext cx="119788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6588" y="211841"/>
            <a:ext cx="9687652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  <a:latin typeface="Georgia" panose="02040502050405020303" pitchFamily="18" charset="0"/>
              </a:rPr>
              <a:t>SWOT‑</a:t>
            </a:r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АНАЛИЗ ДЕЯТЕЛЬНОСТИ ИНСТИТУТА АГРОБИОТЕХНОЛОГИЙ И ЗЕМЛЕПОЛЬЗОВАНИЯ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296648"/>
              </p:ext>
            </p:extLst>
          </p:nvPr>
        </p:nvGraphicFramePr>
        <p:xfrm>
          <a:off x="459677" y="919538"/>
          <a:ext cx="11402584" cy="2864247"/>
        </p:xfrm>
        <a:graphic>
          <a:graphicData uri="http://schemas.openxmlformats.org/drawingml/2006/table">
            <a:tbl>
              <a:tblPr/>
              <a:tblGrid>
                <a:gridCol w="5701292">
                  <a:extLst>
                    <a:ext uri="{9D8B030D-6E8A-4147-A177-3AD203B41FA5}">
                      <a16:colId xmlns:a16="http://schemas.microsoft.com/office/drawing/2014/main" val="3606212234"/>
                    </a:ext>
                  </a:extLst>
                </a:gridCol>
                <a:gridCol w="5701292">
                  <a:extLst>
                    <a:ext uri="{9D8B030D-6E8A-4147-A177-3AD203B41FA5}">
                      <a16:colId xmlns:a16="http://schemas.microsoft.com/office/drawing/2014/main" val="2944619364"/>
                    </a:ext>
                  </a:extLst>
                </a:gridCol>
              </a:tblGrid>
              <a:tr h="272705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effectLst/>
                          <a:latin typeface="Georgia" panose="02040502050405020303" pitchFamily="18" charset="0"/>
                        </a:rPr>
                        <a:t>Strengths (</a:t>
                      </a:r>
                      <a:r>
                        <a:rPr lang="ru-RU" sz="1200" b="1" dirty="0">
                          <a:effectLst/>
                          <a:latin typeface="Georgia" panose="02040502050405020303" pitchFamily="18" charset="0"/>
                        </a:rPr>
                        <a:t>Сильные стороны)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7254" marR="57254" marT="28627" marB="28627" anchor="ctr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effectLst/>
                          <a:latin typeface="Georgia" panose="02040502050405020303" pitchFamily="18" charset="0"/>
                        </a:rPr>
                        <a:t>Weaknesses (</a:t>
                      </a:r>
                      <a:r>
                        <a:rPr lang="ru-RU" sz="1200" b="1" dirty="0">
                          <a:effectLst/>
                          <a:latin typeface="Georgia" panose="02040502050405020303" pitchFamily="18" charset="0"/>
                        </a:rPr>
                        <a:t>Слабые стороны)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7254" marR="57254" marT="28627" marB="28627" anchor="ctr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474971"/>
                  </a:ext>
                </a:extLst>
              </a:tr>
              <a:tr h="2591542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1. Высокая </a:t>
                      </a:r>
                      <a:r>
                        <a:rPr lang="ru-RU" sz="1200" dirty="0" err="1">
                          <a:effectLst/>
                          <a:latin typeface="Georgia" panose="02040502050405020303" pitchFamily="18" charset="0"/>
                        </a:rPr>
                        <a:t>остепенённость</a:t>
                      </a: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 ППС (92%, 11 </a:t>
                      </a:r>
                      <a:r>
                        <a:rPr lang="ru-RU" sz="1200" dirty="0" err="1">
                          <a:effectLst/>
                          <a:latin typeface="Georgia" panose="02040502050405020303" pitchFamily="18" charset="0"/>
                        </a:rPr>
                        <a:t>д.н</a:t>
                      </a: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. и 8 проф. на 40 ставок) обеспечивает устойчивую научно‑педагогическую базу.</a:t>
                      </a:r>
                    </a:p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2. Доля магистрантов и аспирантов выросла с 15,6% до 24% (2025), формируя кадровый резерв и усиливая исследовательский потенциал.</a:t>
                      </a:r>
                    </a:p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3. Целевое обучение охватывает 13% контингента при 100% выполнении квот, гарантируя трудоустройство выпускников в региональном АПК.</a:t>
                      </a:r>
                    </a:p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4. Дополнительное профобразование генерирует стабильный доход (5,49 млн руб. в 2025), с долей 55–65% от агрономических программ.</a:t>
                      </a:r>
                    </a:p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5. Множественные источники поддержки: стипендии Минсельхоза РТ, ректора и </a:t>
                      </a:r>
                      <a:r>
                        <a:rPr lang="ru-RU" sz="1200" dirty="0" err="1">
                          <a:effectLst/>
                          <a:latin typeface="Georgia" panose="02040502050405020303" pitchFamily="18" charset="0"/>
                        </a:rPr>
                        <a:t>Россельхозбанка</a:t>
                      </a: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 мотивируют талантливых студентов.</a:t>
                      </a:r>
                    </a:p>
                  </a:txBody>
                  <a:tcPr marL="57254" marR="57254" marT="28627" marB="28627" anchor="ctr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1. Средний возраст преподавателей – 48 лет, что создаёт риски преемственности и замедляет интеграцию молодых исследователей.</a:t>
                      </a:r>
                    </a:p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2. Научное финансирование подвержено цикличности: например, кафедра агрохимии снизила объём с 191,9 до 35,6 тыс. руб. (2024), что отражает зависимость от проектных грантов.</a:t>
                      </a:r>
                    </a:p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3. Публикационная активность ориентирована преимущественно на ядро РИНЦ; доля статей в </a:t>
                      </a:r>
                      <a:r>
                        <a:rPr lang="ru-RU" sz="1200" dirty="0" err="1">
                          <a:effectLst/>
                          <a:latin typeface="Georgia" panose="02040502050405020303" pitchFamily="18" charset="0"/>
                        </a:rPr>
                        <a:t>WoS</a:t>
                      </a: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/</a:t>
                      </a:r>
                      <a:r>
                        <a:rPr lang="ru-RU" sz="1200" dirty="0" err="1">
                          <a:effectLst/>
                          <a:latin typeface="Georgia" panose="02040502050405020303" pitchFamily="18" charset="0"/>
                        </a:rPr>
                        <a:t>Scopus</a:t>
                      </a: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 не раскрывается, что ограничивает международную видимость.</a:t>
                      </a:r>
                    </a:p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4. Заочное обучение сократилось с 724 до 670 студентов, а доля очной формы (~53%) указывает на неоптимальное использование инфраструктурных ресурсов.</a:t>
                      </a:r>
                    </a:p>
                    <a:p>
                      <a:endParaRPr lang="ru-RU" sz="1200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7254" marR="57254" marT="28627" marB="28627" anchor="ctr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631532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656100"/>
              </p:ext>
            </p:extLst>
          </p:nvPr>
        </p:nvGraphicFramePr>
        <p:xfrm>
          <a:off x="459677" y="3885837"/>
          <a:ext cx="11402586" cy="2679536"/>
        </p:xfrm>
        <a:graphic>
          <a:graphicData uri="http://schemas.openxmlformats.org/drawingml/2006/table">
            <a:tbl>
              <a:tblPr/>
              <a:tblGrid>
                <a:gridCol w="5701293">
                  <a:extLst>
                    <a:ext uri="{9D8B030D-6E8A-4147-A177-3AD203B41FA5}">
                      <a16:colId xmlns:a16="http://schemas.microsoft.com/office/drawing/2014/main" val="2013873395"/>
                    </a:ext>
                  </a:extLst>
                </a:gridCol>
                <a:gridCol w="5701293">
                  <a:extLst>
                    <a:ext uri="{9D8B030D-6E8A-4147-A177-3AD203B41FA5}">
                      <a16:colId xmlns:a16="http://schemas.microsoft.com/office/drawing/2014/main" val="3230714939"/>
                    </a:ext>
                  </a:extLst>
                </a:gridCol>
              </a:tblGrid>
              <a:tr h="121142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effectLst/>
                          <a:latin typeface="Georgia" panose="02040502050405020303" pitchFamily="18" charset="0"/>
                        </a:rPr>
                        <a:t>Opportunities (</a:t>
                      </a:r>
                      <a:r>
                        <a:rPr lang="ru-RU" sz="1200" b="1" dirty="0">
                          <a:effectLst/>
                          <a:latin typeface="Georgia" panose="02040502050405020303" pitchFamily="18" charset="0"/>
                        </a:rPr>
                        <a:t>Возможности)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9607" marR="59607" marT="29804" marB="29804" anchor="ctr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effectLst/>
                          <a:latin typeface="Georgia" panose="02040502050405020303" pitchFamily="18" charset="0"/>
                        </a:rPr>
                        <a:t>Threats (</a:t>
                      </a:r>
                      <a:r>
                        <a:rPr lang="ru-RU" sz="1200" b="1" dirty="0">
                          <a:effectLst/>
                          <a:latin typeface="Georgia" panose="02040502050405020303" pitchFamily="18" charset="0"/>
                        </a:rPr>
                        <a:t>Угрозы)</a:t>
                      </a:r>
                      <a:endParaRPr lang="ru-RU" sz="1200" dirty="0"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59607" marR="59607" marT="29804" marB="29804" anchor="ctr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357049"/>
                  </a:ext>
                </a:extLst>
              </a:tr>
              <a:tr h="2054730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1. Государственные программы продовольственной безопасности и </a:t>
                      </a:r>
                      <a:r>
                        <a:rPr lang="ru-RU" sz="1200" dirty="0" err="1">
                          <a:effectLst/>
                          <a:latin typeface="Georgia" panose="02040502050405020303" pitchFamily="18" charset="0"/>
                        </a:rPr>
                        <a:t>импортозамещения</a:t>
                      </a: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 (2022–2026) расширяют финансирование прикладных аграрных исследований.</a:t>
                      </a:r>
                    </a:p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2. </a:t>
                      </a:r>
                      <a:r>
                        <a:rPr lang="ru-RU" sz="1200" dirty="0" err="1">
                          <a:effectLst/>
                          <a:latin typeface="Georgia" panose="02040502050405020303" pitchFamily="18" charset="0"/>
                        </a:rPr>
                        <a:t>Цифровизация</a:t>
                      </a: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 АПК (ИИ, </a:t>
                      </a:r>
                      <a:r>
                        <a:rPr lang="ru-RU" sz="1200" dirty="0" err="1">
                          <a:effectLst/>
                          <a:latin typeface="Georgia" panose="02040502050405020303" pitchFamily="18" charset="0"/>
                        </a:rPr>
                        <a:t>дроны</a:t>
                      </a: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, </a:t>
                      </a:r>
                      <a:r>
                        <a:rPr lang="ru-RU" sz="1200" dirty="0" err="1">
                          <a:effectLst/>
                          <a:latin typeface="Georgia" panose="02040502050405020303" pitchFamily="18" charset="0"/>
                        </a:rPr>
                        <a:t>IoT</a:t>
                      </a: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, ГИС) создаёт спрос на новые учебные модули и кросс‑дисциплинарные лаборатории.</a:t>
                      </a:r>
                    </a:p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3. Доля иностранных студентов достигла 4,7% (2025), открывая окно для академического обмена и совместных публикаций в странах БРИКС/СНГ.</a:t>
                      </a:r>
                    </a:p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4. Корпоративный аутсорсинг НИОКР позволяет масштабировать прикладные проекты и привлекать </a:t>
                      </a:r>
                      <a:r>
                        <a:rPr lang="ru-RU" sz="1200" dirty="0" err="1">
                          <a:effectLst/>
                          <a:latin typeface="Georgia" panose="02040502050405020303" pitchFamily="18" charset="0"/>
                        </a:rPr>
                        <a:t>софинансирование</a:t>
                      </a: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 от агрохолдингов.</a:t>
                      </a:r>
                    </a:p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5. Развитие онлайн‑платформ для ДПО позволит </a:t>
                      </a:r>
                      <a:r>
                        <a:rPr lang="ru-RU" sz="1200" dirty="0" err="1">
                          <a:effectLst/>
                          <a:latin typeface="Georgia" panose="02040502050405020303" pitchFamily="18" charset="0"/>
                        </a:rPr>
                        <a:t>монетизировать</a:t>
                      </a: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Georgia" panose="02040502050405020303" pitchFamily="18" charset="0"/>
                        </a:rPr>
                        <a:t>нишевые</a:t>
                      </a: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 курсы (биотехнологии, </a:t>
                      </a:r>
                      <a:r>
                        <a:rPr lang="ru-RU" sz="1200" dirty="0" err="1">
                          <a:effectLst/>
                          <a:latin typeface="Georgia" panose="02040502050405020303" pitchFamily="18" charset="0"/>
                        </a:rPr>
                        <a:t>фитодиагностика</a:t>
                      </a: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) за пределами Татарстана.</a:t>
                      </a:r>
                    </a:p>
                  </a:txBody>
                  <a:tcPr marL="59607" marR="59607" marT="29804" marB="29804" anchor="ctr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1. Жёсткая конкуренция с федеральными аграрными вузами (РГАУ‑МСХА им. Тимирязева, </a:t>
                      </a:r>
                      <a:r>
                        <a:rPr lang="ru-RU" sz="1200" dirty="0" err="1">
                          <a:effectLst/>
                          <a:latin typeface="Georgia" panose="02040502050405020303" pitchFamily="18" charset="0"/>
                        </a:rPr>
                        <a:t>КубГАУ</a:t>
                      </a: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, </a:t>
                      </a:r>
                      <a:r>
                        <a:rPr lang="ru-RU" sz="1200" dirty="0" err="1">
                          <a:effectLst/>
                          <a:latin typeface="Georgia" panose="02040502050405020303" pitchFamily="18" charset="0"/>
                        </a:rPr>
                        <a:t>УрГАУ</a:t>
                      </a: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) за гранты, кадры и корпоративные контракты.</a:t>
                      </a:r>
                    </a:p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2. Бюджетная волатильность: перераспределение средств в сфере высшего образования и АПК может сократить объём хоздоговоров и грантов.</a:t>
                      </a:r>
                    </a:p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3. Технологическое отставание при отсутствии регулярного обновления оборудования для ПЦР‑диагностики, почвенного мониторинга и цифровых симуляторов.</a:t>
                      </a:r>
                    </a:p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4. Ужесточение </a:t>
                      </a:r>
                      <a:r>
                        <a:rPr lang="ru-RU" sz="1200" dirty="0" err="1">
                          <a:effectLst/>
                          <a:latin typeface="Georgia" panose="02040502050405020303" pitchFamily="18" charset="0"/>
                        </a:rPr>
                        <a:t>аккредитационных</a:t>
                      </a:r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 требований и метрик эффективности публикаций повышает административную нагрузку на преподавателей.</a:t>
                      </a:r>
                    </a:p>
                    <a:p>
                      <a:r>
                        <a:rPr lang="ru-RU" sz="1200" dirty="0">
                          <a:effectLst/>
                          <a:latin typeface="Georgia" panose="02040502050405020303" pitchFamily="18" charset="0"/>
                        </a:rPr>
                        <a:t>5. Геополитические ограничения могут затруднить доступ к зарубежным научным базам, лицензиям на ПО и совместным проектам с западными партнёрами.</a:t>
                      </a:r>
                    </a:p>
                  </a:txBody>
                  <a:tcPr marL="59607" marR="59607" marT="29804" marB="29804" anchor="ctr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046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0401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cdn.qwenlm.ai/output/5be457d8-d0eb-45ff-bad8-1061e6c0a682/image_gen/6004adc3-e640-4f89-8907-58b77dad1c36/1776709056.png?key=eyJhbGciOiJIUzI1NiIsInR5cCI6IkpXVCJ9.eyJyZXNvdXJjZV91c2VyX2lkIjoiNWJlNDU3ZDgtZDBlYi00NWZmLWJhZDgtMTA2MWU2YzBhNjgyIiwicmVzb3VyY2VfaWQiOiIxNzc2NzA5MDU2IiwicmVzb3VyY2VfY2hhdF9pZCI6ImQ5MzQxNDBkLTg4MjYtNDE1YS05NmMwLWFhNDRiZjJhOGI5MSJ9.UFU3Um2bCR5ixKBTiOONg08VbpWTinECcp9H2Cgcf3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290492" y="990581"/>
          <a:ext cx="11810065" cy="5440701"/>
        </p:xfrm>
        <a:graphic>
          <a:graphicData uri="http://schemas.openxmlformats.org/drawingml/2006/table">
            <a:tbl>
              <a:tblPr firstRow="1" bandRow="1">
                <a:solidFill>
                  <a:srgbClr val="CCFFCC">
                    <a:alpha val="69804"/>
                  </a:srgbClr>
                </a:solidFill>
                <a:tableStyleId>{F2DE63D5-997A-4646-A377-4702673A728D}</a:tableStyleId>
              </a:tblPr>
              <a:tblGrid>
                <a:gridCol w="2429800">
                  <a:extLst>
                    <a:ext uri="{9D8B030D-6E8A-4147-A177-3AD203B41FA5}">
                      <a16:colId xmlns:a16="http://schemas.microsoft.com/office/drawing/2014/main" val="1561362618"/>
                    </a:ext>
                  </a:extLst>
                </a:gridCol>
                <a:gridCol w="1448125">
                  <a:extLst>
                    <a:ext uri="{9D8B030D-6E8A-4147-A177-3AD203B41FA5}">
                      <a16:colId xmlns:a16="http://schemas.microsoft.com/office/drawing/2014/main" val="2405422762"/>
                    </a:ext>
                  </a:extLst>
                </a:gridCol>
                <a:gridCol w="1586428">
                  <a:extLst>
                    <a:ext uri="{9D8B030D-6E8A-4147-A177-3AD203B41FA5}">
                      <a16:colId xmlns:a16="http://schemas.microsoft.com/office/drawing/2014/main" val="1778276264"/>
                    </a:ext>
                  </a:extLst>
                </a:gridCol>
                <a:gridCol w="1586428">
                  <a:extLst>
                    <a:ext uri="{9D8B030D-6E8A-4147-A177-3AD203B41FA5}">
                      <a16:colId xmlns:a16="http://schemas.microsoft.com/office/drawing/2014/main" val="2613830420"/>
                    </a:ext>
                  </a:extLst>
                </a:gridCol>
                <a:gridCol w="1586428">
                  <a:extLst>
                    <a:ext uri="{9D8B030D-6E8A-4147-A177-3AD203B41FA5}">
                      <a16:colId xmlns:a16="http://schemas.microsoft.com/office/drawing/2014/main" val="3209802065"/>
                    </a:ext>
                  </a:extLst>
                </a:gridCol>
                <a:gridCol w="1586428">
                  <a:extLst>
                    <a:ext uri="{9D8B030D-6E8A-4147-A177-3AD203B41FA5}">
                      <a16:colId xmlns:a16="http://schemas.microsoft.com/office/drawing/2014/main" val="555053891"/>
                    </a:ext>
                  </a:extLst>
                </a:gridCol>
                <a:gridCol w="1586428">
                  <a:extLst>
                    <a:ext uri="{9D8B030D-6E8A-4147-A177-3AD203B41FA5}">
                      <a16:colId xmlns:a16="http://schemas.microsoft.com/office/drawing/2014/main" val="582401533"/>
                    </a:ext>
                  </a:extLst>
                </a:gridCol>
              </a:tblGrid>
              <a:tr h="59956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2026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2027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2028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2029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2030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131609"/>
                  </a:ext>
                </a:extLst>
              </a:tr>
              <a:tr h="99928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Количество ставок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(агрохимии и почвоведения)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42,45 ст.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46,79 ст.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  <a:sym typeface="+mn-ea"/>
                        </a:rPr>
                        <a:t>48,04 ст.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  <a:sym typeface="+mn-ea"/>
                        </a:rPr>
                        <a:t>50,75 ст. 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  <a:sym typeface="+mn-ea"/>
                        </a:rPr>
                        <a:t>52 ст.  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  <a:sym typeface="+mn-ea"/>
                        </a:rPr>
                        <a:t> 53 ст. 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151238"/>
                  </a:ext>
                </a:extLst>
              </a:tr>
              <a:tr h="59956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Количество ППС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  <a:sym typeface="+mn-ea"/>
                        </a:rPr>
                        <a:t>40 чел.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  <a:sym typeface="+mn-ea"/>
                        </a:rPr>
                        <a:t>42 чел.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  <a:sym typeface="+mn-ea"/>
                        </a:rPr>
                        <a:t>44 чел.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  <a:sym typeface="+mn-ea"/>
                        </a:rPr>
                        <a:t>46 чел.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  <a:sym typeface="+mn-ea"/>
                        </a:rPr>
                        <a:t>48 чел.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  <a:sym typeface="+mn-ea"/>
                        </a:rPr>
                        <a:t>50 чел.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6752031"/>
                  </a:ext>
                </a:extLst>
              </a:tr>
              <a:tr h="99928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Средний возраст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47 лет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46,7 лет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45 лет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43,3 лет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  <a:sym typeface="+mn-ea"/>
                        </a:rPr>
                        <a:t>42,3 лет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41,25 лет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296029"/>
                  </a:ext>
                </a:extLst>
              </a:tr>
              <a:tr h="99928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До 39 лет, %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15%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  <a:sym typeface="+mn-ea"/>
                        </a:rPr>
                        <a:t>16,25%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 21%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  <a:sym typeface="+mn-ea"/>
                        </a:rPr>
                        <a:t>20,75%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  <a:sym typeface="+mn-ea"/>
                        </a:rPr>
                        <a:t>24,25%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27%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037557"/>
                  </a:ext>
                </a:extLst>
              </a:tr>
              <a:tr h="124372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Остепененность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, %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90.3%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94,5%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  <a:sym typeface="+mn-ea"/>
                        </a:rPr>
                        <a:t>94,5%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87,8%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  <a:sym typeface="+mn-ea"/>
                        </a:rPr>
                        <a:t>90,3%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  <a:sym typeface="+mn-ea"/>
                        </a:rPr>
                        <a:t>90,3%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084553"/>
                  </a:ext>
                </a:extLst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91498" y="104793"/>
            <a:ext cx="4604022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КАДРЫ (ЦЕЛЕВАЯ МОДЕЛЬ 2030)</a:t>
            </a:r>
          </a:p>
        </p:txBody>
      </p:sp>
    </p:spTree>
    <p:extLst>
      <p:ext uri="{BB962C8B-B14F-4D97-AF65-F5344CB8AC3E}">
        <p14:creationId xmlns:p14="http://schemas.microsoft.com/office/powerpoint/2010/main" val="94761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dn.qwenlm.ai/output/5be457d8-d0eb-45ff-bad8-1061e6c0a682/image_gen/6004adc3-e640-4f89-8907-58b77dad1c36/1776709056.png?key=eyJhbGciOiJIUzI1NiIsInR5cCI6IkpXVCJ9.eyJyZXNvdXJjZV91c2VyX2lkIjoiNWJlNDU3ZDgtZDBlYi00NWZmLWJhZDgtMTA2MWU2YzBhNjgyIiwicmVzb3VyY2VfaWQiOiIxNzc2NzA5MDU2IiwicmVzb3VyY2VfY2hhdF9pZCI6ImQ5MzQxNDBkLTg4MjYtNDE1YS05NmMwLWFhNDRiZjJhOGI5MSJ9.UFU3Um2bCR5ixKBTiOONg08VbpWTinECcp9H2Cgcf3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91498" y="104793"/>
            <a:ext cx="8759462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ПОКАЗАТЕЛИ ЭФФЕКТИВНОСТИ В РАЗРЕЗЕ КАФЕДР НА 2026 ГОД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91498" y="896522"/>
          <a:ext cx="11888743" cy="5606711"/>
        </p:xfrm>
        <a:graphic>
          <a:graphicData uri="http://schemas.openxmlformats.org/drawingml/2006/table">
            <a:tbl>
              <a:tblPr firstRow="1" bandRow="1">
                <a:solidFill>
                  <a:srgbClr val="CCFFCC">
                    <a:alpha val="69804"/>
                  </a:srgbClr>
                </a:solidFill>
                <a:tableStyleId>{5C22544A-7EE6-4342-B048-85BDC9FD1C3A}</a:tableStyleId>
              </a:tblPr>
              <a:tblGrid>
                <a:gridCol w="471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01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2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44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9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36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89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93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7878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38989">
                <a:tc rowSpan="4"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Кафедра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Заведующий кафедрой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 ставок в 2025-2026 учебном году (ВО)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Наука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 – инновации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 статей в журналах «Белого списка» (0,8 на одного НПР в 2026 году)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Объем НИОКР и НТУ,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08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Белый список (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Agriculture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 &amp; Forestry)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Безквартильные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</a:p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Scopus /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WoS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РИНЦ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К1-К2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9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Q3-Q4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Агрохимия и почвоведение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Миникаев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 Р.В.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10,5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9,5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9152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Землеустройство и кадастры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Сулейманов С.Р.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11,9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</a:rPr>
                        <a:t>9,7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281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Общее земледелие, защита растений и селекция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Сафин Р.И.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</a:rPr>
                        <a:t>9,1</a:t>
                      </a:r>
                      <a:endParaRPr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</a:rPr>
                        <a:t>1</a:t>
                      </a:r>
                      <a:endParaRPr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</a:rPr>
                        <a:t>5</a:t>
                      </a:r>
                      <a:endParaRPr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</a:rPr>
                        <a:t>6</a:t>
                      </a:r>
                      <a:endParaRPr sz="16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</a:rPr>
                        <a:t>8</a:t>
                      </a:r>
                      <a:endParaRPr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Times New Roman"/>
                          <a:cs typeface="Times New Roman"/>
                        </a:rPr>
                        <a:t>8,2</a:t>
                      </a:r>
                      <a:endParaRPr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3059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Растениеводство и </a:t>
                      </a:r>
                      <a:r>
                        <a:rPr lang="ru-RU" sz="1600" u="none" strike="noStrike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плодоовощеводство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АмировМ.Ф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10,9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9,8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6281">
                <a:tc gridSpan="3">
                  <a:txBody>
                    <a:bodyPr/>
                    <a:lstStyle/>
                    <a:p>
                      <a:pPr algn="l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ИТОГО по институту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агробиотехнологий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 и землепользования: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46,24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42,49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923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cdn.qwenlm.ai/output/5be457d8-d0eb-45ff-bad8-1061e6c0a682/image_gen/6004adc3-e640-4f89-8907-58b77dad1c36/1776709056.png?key=eyJhbGciOiJIUzI1NiIsInR5cCI6IkpXVCJ9.eyJyZXNvdXJjZV91c2VyX2lkIjoiNWJlNDU3ZDgtZDBlYi00NWZmLWJhZDgtMTA2MWU2YzBhNjgyIiwicmVzb3VyY2VfaWQiOiIxNzc2NzA5MDU2IiwicmVzb3VyY2VfY2hhdF9pZCI6ImQ5MzQxNDBkLTg4MjYtNDE1YS05NmMwLWFhNDRiZjJhOGI5MSJ9.UFU3Um2bCR5ixKBTiOONg08VbpWTinECcp9H2Cgcf3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91498" y="104793"/>
            <a:ext cx="5874022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ОБРАЗОВАНИЕ - НОВЫЕ НАПРАВЛЕНИЯ И ПРОФИЛИ ПОДГОТОВКИ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613" y="813525"/>
            <a:ext cx="5640348" cy="2711996"/>
          </a:xfrm>
          <a:prstGeom prst="roundRect">
            <a:avLst/>
          </a:prstGeom>
          <a:solidFill>
            <a:srgbClr val="CCFFCC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</a:p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b="1" dirty="0">
              <a:solidFill>
                <a:schemeClr val="tx1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Высшее образование </a:t>
            </a:r>
            <a:r>
              <a:rPr lang="ru-RU" b="1" dirty="0" err="1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бакалавриат</a:t>
            </a:r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endParaRPr lang="ru-RU" b="1" dirty="0">
              <a:solidFill>
                <a:schemeClr val="tx1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buFontTx/>
              <a:buChar char="-"/>
            </a:pP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Системный анализ и консалтинг в агробизнесе (</a:t>
            </a:r>
            <a:r>
              <a:rPr lang="ru-RU" dirty="0" err="1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ИАиЗ</a:t>
            </a: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) (с 2026 года);</a:t>
            </a:r>
          </a:p>
          <a:p>
            <a:pPr lvl="0"/>
            <a:endParaRPr lang="ru-RU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Tx/>
              <a:buChar char="-"/>
            </a:pP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Управление недвижимостью и развитием территорий (</a:t>
            </a:r>
            <a:r>
              <a:rPr lang="ru-RU" dirty="0" err="1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ИАиЗ</a:t>
            </a:r>
            <a:r>
              <a:rPr lang="ru-RU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) (с 2026 года).</a:t>
            </a:r>
          </a:p>
          <a:p>
            <a:pPr lvl="0"/>
            <a:endParaRPr lang="ru-RU" dirty="0">
              <a:solidFill>
                <a:prstClr val="black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ru-RU" dirty="0">
              <a:solidFill>
                <a:srgbClr val="000000"/>
              </a:solidFill>
              <a:latin typeface="Georgia" panose="02040502050405020303" pitchFamily="18" charset="0"/>
              <a:ea typeface="Georgia Pro"/>
              <a:cs typeface="Arial" panose="020B0604020202020204" pitchFamily="34" charset="0"/>
            </a:endParaRPr>
          </a:p>
          <a:p>
            <a:endParaRPr lang="ru-RU" b="1" dirty="0">
              <a:solidFill>
                <a:schemeClr val="tx1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>
              <a:solidFill>
                <a:schemeClr val="tx1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94124" y="2820385"/>
            <a:ext cx="5525156" cy="307777"/>
          </a:xfrm>
          <a:prstGeom prst="rect">
            <a:avLst/>
          </a:prstGeom>
          <a:solidFill>
            <a:srgbClr val="CCFFCC">
              <a:alpha val="80000"/>
            </a:srgb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1400" dirty="0">
              <a:latin typeface="Georgia" panose="02040502050405020303" pitchFamily="18" charset="0"/>
              <a:ea typeface="Times New Roman"/>
              <a:cs typeface="Times New Roman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613" y="3713590"/>
            <a:ext cx="5640348" cy="2453530"/>
          </a:xfrm>
          <a:prstGeom prst="roundRect">
            <a:avLst/>
          </a:prstGeom>
          <a:solidFill>
            <a:srgbClr val="CCFFCC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</a:p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Высшее образование магистратура: </a:t>
            </a:r>
          </a:p>
          <a:p>
            <a:pPr algn="just"/>
            <a:r>
              <a:rPr lang="ru-RU" altLang="ru-RU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ru-RU" sz="1400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Soil ecology and food security</a:t>
            </a:r>
            <a:r>
              <a:rPr lang="ru-RU" altLang="en-US" sz="1400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(с 2027 года);</a:t>
            </a:r>
          </a:p>
          <a:p>
            <a:pPr marL="285750" lvl="0" indent="-285750" algn="just">
              <a:buFontTx/>
              <a:buChar char="-"/>
            </a:pPr>
            <a:r>
              <a:rPr lang="ru-RU" sz="1400" dirty="0">
                <a:solidFill>
                  <a:srgbClr val="000000"/>
                </a:solidFill>
                <a:latin typeface="Georgia" panose="02040502050405020303" pitchFamily="18" charset="0"/>
                <a:ea typeface="Georgia Pro"/>
                <a:cs typeface="Times New Roman" panose="02020603050405020304" pitchFamily="18" charset="0"/>
              </a:rPr>
              <a:t>Агрономический менеджмент и консалтинг (с 2027 года);</a:t>
            </a:r>
          </a:p>
          <a:p>
            <a:pPr marL="285750" lvl="0" indent="-285750" algn="just">
              <a:buFontTx/>
              <a:buChar char="-"/>
            </a:pPr>
            <a:r>
              <a:rPr lang="ru-RU" sz="1400" dirty="0">
                <a:solidFill>
                  <a:srgbClr val="000000"/>
                </a:solidFill>
                <a:latin typeface="Georgia" panose="02040502050405020303" pitchFamily="18" charset="0"/>
                <a:ea typeface="Georgia Pro"/>
                <a:cs typeface="Times New Roman" panose="02020603050405020304" pitchFamily="18" charset="0"/>
              </a:rPr>
              <a:t>Высокоинтенсивные </a:t>
            </a:r>
            <a:r>
              <a:rPr lang="ru-RU" sz="1400" dirty="0" err="1">
                <a:solidFill>
                  <a:srgbClr val="000000"/>
                </a:solidFill>
                <a:latin typeface="Georgia" panose="02040502050405020303" pitchFamily="18" charset="0"/>
                <a:ea typeface="Georgia Pro"/>
                <a:cs typeface="Times New Roman" panose="02020603050405020304" pitchFamily="18" charset="0"/>
              </a:rPr>
              <a:t>агротехнологии</a:t>
            </a:r>
            <a:r>
              <a:rPr lang="ru-RU" sz="1400" dirty="0">
                <a:solidFill>
                  <a:srgbClr val="000000"/>
                </a:solidFill>
                <a:latin typeface="Georgia" panose="02040502050405020303" pitchFamily="18" charset="0"/>
                <a:ea typeface="Georgia Pro"/>
                <a:cs typeface="Times New Roman" panose="02020603050405020304" pitchFamily="18" charset="0"/>
              </a:rPr>
              <a:t> в садоводстве и плодоводстве;</a:t>
            </a:r>
          </a:p>
          <a:p>
            <a:pPr marL="285750" lvl="0" indent="-285750" algn="just">
              <a:buFontTx/>
              <a:buChar char="-"/>
            </a:pPr>
            <a:r>
              <a:rPr lang="ru-RU" sz="1400" dirty="0">
                <a:solidFill>
                  <a:srgbClr val="000000"/>
                </a:solidFill>
                <a:latin typeface="Georgia" panose="02040502050405020303" pitchFamily="18" charset="0"/>
                <a:ea typeface="Georgia Pro"/>
                <a:cs typeface="Times New Roman" panose="02020603050405020304" pitchFamily="18" charset="0"/>
              </a:rPr>
              <a:t>Функциональные продукты и глубинная переработка растительного сырья.</a:t>
            </a:r>
            <a:endParaRPr lang="ru-RU" sz="1400" dirty="0">
              <a:solidFill>
                <a:srgbClr val="FFFFFF"/>
              </a:solidFill>
              <a:latin typeface="Georgia" panose="02040502050405020303" pitchFamily="18" charset="0"/>
              <a:ea typeface="Georgia Pro"/>
              <a:cs typeface="Times New Roman" panose="02020603050405020304" pitchFamily="18" charset="0"/>
            </a:endParaRPr>
          </a:p>
          <a:p>
            <a:endParaRPr lang="en-US" altLang="ru-RU" b="1" dirty="0">
              <a:solidFill>
                <a:schemeClr val="tx1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sz="18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14400" y="1044574"/>
            <a:ext cx="5284604" cy="4961894"/>
          </a:xfrm>
          <a:prstGeom prst="roundRect">
            <a:avLst/>
          </a:prstGeom>
          <a:solidFill>
            <a:srgbClr val="CCFFCC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ДПО: </a:t>
            </a:r>
          </a:p>
          <a:p>
            <a:pPr indent="90000"/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Макро- и микроэлементы в жизни растений;</a:t>
            </a:r>
          </a:p>
          <a:p>
            <a:pPr indent="90000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Организация агрохимического мониторинга и управления плодородием почв;</a:t>
            </a:r>
          </a:p>
          <a:p>
            <a:pPr indent="90000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Системы защиты растений в современном земледелии</a:t>
            </a:r>
          </a:p>
          <a:p>
            <a:pPr indent="90000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 2026 года);</a:t>
            </a:r>
          </a:p>
          <a:p>
            <a:pPr indent="90000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Цифровые технологии хранения и переработки продукции;</a:t>
            </a:r>
          </a:p>
          <a:p>
            <a:pPr indent="90000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Технологии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питомниководства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современного садоводства;</a:t>
            </a:r>
          </a:p>
          <a:p>
            <a:pPr indent="90000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Цифровые технологии хранения и переработки продукции;</a:t>
            </a:r>
          </a:p>
          <a:p>
            <a:pPr indent="90000"/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Технологии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питомниководства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современного садоводства.</a:t>
            </a:r>
          </a:p>
          <a:p>
            <a:pPr indent="90000"/>
            <a:endParaRPr lang="ru-RU" dirty="0">
              <a:solidFill>
                <a:schemeClr val="tx1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957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dn.qwenlm.ai/output/5be457d8-d0eb-45ff-bad8-1061e6c0a682/image_gen/6004adc3-e640-4f89-8907-58b77dad1c36/1776709056.png?key=eyJhbGciOiJIUzI1NiIsInR5cCI6IkpXVCJ9.eyJyZXNvdXJjZV91c2VyX2lkIjoiNWJlNDU3ZDgtZDBlYi00NWZmLWJhZDgtMTA2MWU2YzBhNjgyIiwicmVzb3VyY2VfaWQiOiIxNzc2NzA5MDU2IiwicmVzb3VyY2VfY2hhdF9pZCI6ImQ5MzQxNDBkLTg4MjYtNDE1YS05NmMwLWFhNDRiZjJhOGI5MSJ9.UFU3Um2bCR5ixKBTiOONg08VbpWTinECcp9H2Cgcf3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91498" y="104793"/>
            <a:ext cx="4604022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НАПРАВЛЕНИЯ НИР НА 2026 ГОД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9753" y="698270"/>
          <a:ext cx="11995265" cy="61267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1660">
                  <a:extLst>
                    <a:ext uri="{9D8B030D-6E8A-4147-A177-3AD203B41FA5}">
                      <a16:colId xmlns:a16="http://schemas.microsoft.com/office/drawing/2014/main" val="1329091766"/>
                    </a:ext>
                  </a:extLst>
                </a:gridCol>
                <a:gridCol w="9443605">
                  <a:extLst>
                    <a:ext uri="{9D8B030D-6E8A-4147-A177-3AD203B41FA5}">
                      <a16:colId xmlns:a16="http://schemas.microsoft.com/office/drawing/2014/main" val="421801199"/>
                    </a:ext>
                  </a:extLst>
                </a:gridCol>
              </a:tblGrid>
              <a:tr h="2909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ФИО ответственного преподавателя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Предполагаемое наименование гранта/договора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FFC000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968495"/>
                  </a:ext>
                </a:extLst>
              </a:tr>
              <a:tr h="2671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Сафин Р.И.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Грант  Фонда науки и технологии Республики Татарстан «Разработка комплексных препаратов для повышения зимостойкости, устойчивости к болезням и продуктивности озимых зерновых культур»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675575"/>
                  </a:ext>
                </a:extLst>
              </a:tr>
              <a:tr h="2671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Сафин Р.И.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Грант  РНФ «Оценка роли применения эндофитных бактерий, микроэлементов и физиологически активных веществ в повышении эффективности функционирования симбиотического аппарата сои»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7814612"/>
                  </a:ext>
                </a:extLst>
              </a:tr>
              <a:tr h="1663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Сафин Р.И., Колесар В.А.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ФЦП «</a:t>
                      </a:r>
                      <a:r>
                        <a:rPr lang="ru-RU" sz="1200" u="none" strike="noStrike" dirty="0" err="1">
                          <a:effectLst/>
                          <a:latin typeface="Georgia" panose="02040502050405020303" pitchFamily="18" charset="0"/>
                        </a:rPr>
                        <a:t>Фенотипирование</a:t>
                      </a:r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 сортов сои»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800067"/>
                  </a:ext>
                </a:extLst>
              </a:tr>
              <a:tr h="2921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Сафин Р.И., </a:t>
                      </a:r>
                      <a:r>
                        <a:rPr lang="ru-RU" sz="1200" u="none" strike="noStrike" dirty="0" err="1">
                          <a:effectLst/>
                          <a:latin typeface="Georgia" panose="02040502050405020303" pitchFamily="18" charset="0"/>
                        </a:rPr>
                        <a:t>Колесар</a:t>
                      </a:r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 В.А.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Государственное задание МСХ РФ по теме: «Исследование  генетического материала зерновых и технических культур для создания адаптированных высокопродуктивных сортов»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035746"/>
                  </a:ext>
                </a:extLst>
              </a:tr>
              <a:tr h="2671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Сафин Р.И., </a:t>
                      </a:r>
                      <a:r>
                        <a:rPr lang="ru-RU" sz="1200" u="none" strike="noStrike" dirty="0" err="1">
                          <a:effectLst/>
                          <a:latin typeface="Georgia" panose="02040502050405020303" pitchFamily="18" charset="0"/>
                        </a:rPr>
                        <a:t>Сабирова</a:t>
                      </a:r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 Р.М.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ООО «НПО ТН-Биотех «Изучение эффективности разработанной технологии получения бактериального препарата для повышения урожая и защиты растений на основе штамма 2519 бактерии Bacillus subtilis против фитопатогенов»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468517"/>
                  </a:ext>
                </a:extLst>
              </a:tr>
              <a:tr h="2921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Сафин Р.И., Вафин И.Х.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ООО «СМТ» «Исследование эффективности применения SM-технологии на посевах яровой пшеницы в почвенно-климатических условиях Республики Татарстан» 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480622"/>
                  </a:ext>
                </a:extLst>
              </a:tr>
              <a:tr h="3881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Низамов Р.М.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Грант МСХ и П РТ «Оптимизация системы сортов, семеноводства и агротехнологий производства продовольственной яровой пшеницы для адаптации растениеводства Республики Татарстан к климатическим изменениям»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0496152"/>
                  </a:ext>
                </a:extLst>
              </a:tr>
              <a:tr h="2921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Сафин Р.И., Колесар В.А., Вафин И.Х.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Грант МСХ и П РТ «Оценка эффективности применения Предпосевной электрофизической обработки семян (ПЭФОС) на различных сельскохозяйственных культурах в условиях Республики Татарстан»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861345"/>
                  </a:ext>
                </a:extLst>
              </a:tr>
              <a:tr h="292178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Семенов П.Г., </a:t>
                      </a:r>
                      <a:r>
                        <a:rPr lang="ru-RU" sz="1200" u="none" strike="noStrike" dirty="0" err="1">
                          <a:effectLst/>
                          <a:latin typeface="Georgia" panose="02040502050405020303" pitchFamily="18" charset="0"/>
                        </a:rPr>
                        <a:t>Сержанов</a:t>
                      </a:r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 И.М., </a:t>
                      </a:r>
                      <a:r>
                        <a:rPr lang="ru-RU" sz="1200" u="none" strike="noStrike" dirty="0" err="1">
                          <a:effectLst/>
                          <a:latin typeface="Georgia" panose="02040502050405020303" pitchFamily="18" charset="0"/>
                        </a:rPr>
                        <a:t>Гараев</a:t>
                      </a:r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 Р.И., Егоров Л.М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Грант МНИВО РФ по ССЦ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952957"/>
                  </a:ext>
                </a:extLst>
              </a:tr>
              <a:tr h="292178">
                <a:tc v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Государственное задание министерства сельского хозяйства РФ по теме: Исследование генетического материала зерновых и технических культур, для создания адаптированных высокопродуктивных сортов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047949"/>
                  </a:ext>
                </a:extLst>
              </a:tr>
              <a:tr h="388179">
                <a:tc v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Грант Министерства сельского хозяйства и продовольствия РТ по теме: Оценка эффективности применения предпосевной электрофизической обработки семян (ПЭФОС) на горохе в условиях Предкамской зоны Республики Татарстан 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670960"/>
                  </a:ext>
                </a:extLst>
              </a:tr>
              <a:tr h="292178">
                <a:tc v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Грант Министерства сельского хозяйства и продовольствия РТ по теме: Повышение качества зерна яровой мягкой пшеницы 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334005"/>
                  </a:ext>
                </a:extLst>
              </a:tr>
              <a:tr h="292178">
                <a:tc v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Регистрационные испытания препаратов Фитотрикс и Трихоплант 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312389"/>
                  </a:ext>
                </a:extLst>
              </a:tr>
              <a:tr h="29217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 err="1">
                          <a:effectLst/>
                          <a:latin typeface="Georgia" panose="02040502050405020303" pitchFamily="18" charset="0"/>
                        </a:rPr>
                        <a:t>Амиров</a:t>
                      </a:r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 М.Ф., Семенов П.Г., </a:t>
                      </a:r>
                      <a:r>
                        <a:rPr lang="ru-RU" sz="1200" u="none" strike="noStrike" dirty="0" err="1">
                          <a:effectLst/>
                          <a:latin typeface="Georgia" panose="02040502050405020303" pitchFamily="18" charset="0"/>
                        </a:rPr>
                        <a:t>Сержанов</a:t>
                      </a:r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 И.М., </a:t>
                      </a:r>
                      <a:r>
                        <a:rPr lang="ru-RU" sz="1200" u="none" strike="noStrike" dirty="0" err="1">
                          <a:effectLst/>
                          <a:latin typeface="Georgia" panose="02040502050405020303" pitchFamily="18" charset="0"/>
                        </a:rPr>
                        <a:t>Гараев</a:t>
                      </a:r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 Р.И., 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Оптимизация норм высева и внекорневых подкормок озимой твердой пшеницы для повышения урожайности и качества зерна в условиях Предкамья РТ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623008"/>
                  </a:ext>
                </a:extLst>
              </a:tr>
              <a:tr h="388179">
                <a:tc v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Селекция сельскохозяйственных культур для адаптации растениеводства к растущей аридизации климата в Среднем Поволжье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529158"/>
                  </a:ext>
                </a:extLst>
              </a:tr>
              <a:tr h="580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Georgia" panose="02040502050405020303" pitchFamily="18" charset="0"/>
                        </a:rPr>
                        <a:t>Сафин Р.И.,Амиров М.Ф., Сабирова Р.М., Гараев Р.И., Сулейманов С.Р., Михайлова М.Ю, Колесар В.А. 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Оценка эффективности применения предпосевной электрофизической обработки семян на с/х культурах в условиях </a:t>
                      </a:r>
                      <a:r>
                        <a:rPr lang="ru-RU" sz="1200" u="none" strike="noStrike" dirty="0" err="1">
                          <a:effectLst/>
                          <a:latin typeface="Georgia" panose="02040502050405020303" pitchFamily="18" charset="0"/>
                        </a:rPr>
                        <a:t>Предкамской</a:t>
                      </a:r>
                      <a:r>
                        <a:rPr lang="ru-RU" sz="1200" u="none" strike="noStrike" dirty="0">
                          <a:effectLst/>
                          <a:latin typeface="Georgia" panose="02040502050405020303" pitchFamily="18" charset="0"/>
                        </a:rPr>
                        <a:t> зоны Республики </a:t>
                      </a:r>
                      <a:r>
                        <a:rPr lang="ru-RU" sz="1200" u="none" strike="noStrike" dirty="0" err="1">
                          <a:effectLst/>
                          <a:latin typeface="Georgia" panose="02040502050405020303" pitchFamily="18" charset="0"/>
                        </a:rPr>
                        <a:t>Татартсан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073" marR="3073" marT="3073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964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0743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https://cdn.qwenlm.ai/output/5be457d8-d0eb-45ff-bad8-1061e6c0a682/image_gen/6004adc3-e640-4f89-8907-58b77dad1c36/1776709056.png?key=eyJhbGciOiJIUzI1NiIsInR5cCI6IkpXVCJ9.eyJyZXNvdXJjZV91c2VyX2lkIjoiNWJlNDU3ZDgtZDBlYi00NWZmLWJhZDgtMTA2MWU2YzBhNjgyIiwicmVzb3VyY2VfaWQiOiIxNzc2NzA5MDU2IiwicmVzb3VyY2VfY2hhdF9pZCI6ImQ5MzQxNDBkLTg4MjYtNDE1YS05NmMwLWFhNDRiZjJhOGI5MSJ9.UFU3Um2bCR5ixKBTiOONg08VbpWTinECcp9H2Cgcf3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71178" y="165753"/>
            <a:ext cx="11634742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КЛЮЧЕВЫЕ ПАРАМЕТРЫ ЦЕЛЕВОЙ МОДЕЛИ 2025-2030 ГГ.: ПУТИ ДОСТИЖЕНИЯ, ОТЕЧЕСТВЕННЫЕ ПАРТНЕРЫ В НАУКЕ И ОБРАЗОВАНИИ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8538" y="1029353"/>
            <a:ext cx="4604022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Наука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65018" y="1065529"/>
            <a:ext cx="4604022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Образование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754858" y="1786767"/>
            <a:ext cx="4705622" cy="4878193"/>
          </a:xfrm>
          <a:prstGeom prst="roundRect">
            <a:avLst/>
          </a:prstGeom>
          <a:solidFill>
            <a:srgbClr val="CCFFCC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</a:p>
        </p:txBody>
      </p:sp>
      <p:pic>
        <p:nvPicPr>
          <p:cNvPr id="12" name="Изображение 7"/>
          <p:cNvPicPr/>
          <p:nvPr/>
        </p:nvPicPr>
        <p:blipFill>
          <a:blip r:embed="rId4"/>
          <a:stretch>
            <a:fillRect/>
          </a:stretch>
        </p:blipFill>
        <p:spPr>
          <a:xfrm>
            <a:off x="7242347" y="1891422"/>
            <a:ext cx="1187450" cy="99949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949737" y="2285171"/>
            <a:ext cx="16674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Кубанский ГАУ</a:t>
            </a:r>
          </a:p>
        </p:txBody>
      </p:sp>
      <p:pic>
        <p:nvPicPr>
          <p:cNvPr id="14" name="Изображение 9"/>
          <p:cNvPicPr/>
          <p:nvPr/>
        </p:nvPicPr>
        <p:blipFill>
          <a:blip r:embed="rId5"/>
          <a:stretch>
            <a:fillRect/>
          </a:stretch>
        </p:blipFill>
        <p:spPr>
          <a:xfrm>
            <a:off x="7272509" y="3122129"/>
            <a:ext cx="2314575" cy="1062355"/>
          </a:xfrm>
          <a:prstGeom prst="rect">
            <a:avLst/>
          </a:prstGeom>
        </p:spPr>
      </p:pic>
      <p:pic>
        <p:nvPicPr>
          <p:cNvPr id="10" name="Изображение 2"/>
          <p:cNvPicPr/>
          <p:nvPr/>
        </p:nvPicPr>
        <p:blipFill>
          <a:blip r:embed="rId6"/>
          <a:stretch>
            <a:fillRect/>
          </a:stretch>
        </p:blipFill>
        <p:spPr>
          <a:xfrm>
            <a:off x="7253641" y="4335183"/>
            <a:ext cx="1494790" cy="980440"/>
          </a:xfrm>
          <a:prstGeom prst="rect">
            <a:avLst/>
          </a:prstGeom>
        </p:spPr>
      </p:pic>
      <p:pic>
        <p:nvPicPr>
          <p:cNvPr id="9" name="Изображение 4"/>
          <p:cNvPicPr/>
          <p:nvPr/>
        </p:nvPicPr>
        <p:blipFill>
          <a:blip r:embed="rId7"/>
          <a:stretch>
            <a:fillRect/>
          </a:stretch>
        </p:blipFill>
        <p:spPr>
          <a:xfrm>
            <a:off x="7499839" y="5309755"/>
            <a:ext cx="672465" cy="72072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067029" y="4656126"/>
            <a:ext cx="18549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Башкирский ГАУ</a:t>
            </a:r>
          </a:p>
        </p:txBody>
      </p:sp>
      <p:sp>
        <p:nvSpPr>
          <p:cNvPr id="8" name="Текстовое поле 5"/>
          <p:cNvSpPr txBox="1"/>
          <p:nvPr/>
        </p:nvSpPr>
        <p:spPr>
          <a:xfrm>
            <a:off x="8332949" y="5161636"/>
            <a:ext cx="2792251" cy="775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Российский</a:t>
            </a:r>
            <a:r>
              <a:rPr kumimoji="0" lang="en-US" alt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государственный</a:t>
            </a:r>
            <a:r>
              <a:rPr kumimoji="0" lang="en-US" alt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аграрный</a:t>
            </a:r>
            <a:r>
              <a:rPr kumimoji="0" lang="en-US" alt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университет</a:t>
            </a:r>
            <a:r>
              <a:rPr kumimoji="0" lang="en-US" alt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МСХА</a:t>
            </a:r>
            <a:r>
              <a:rPr kumimoji="0" lang="en-US" alt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имени</a:t>
            </a:r>
            <a:r>
              <a:rPr kumimoji="0" lang="en-US" alt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К</a:t>
            </a:r>
            <a:r>
              <a:rPr kumimoji="0" lang="en-US" alt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.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А</a:t>
            </a:r>
            <a:r>
              <a:rPr kumimoji="0" lang="en-US" alt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. </a:t>
            </a:r>
            <a:r>
              <a:rPr kumimoji="0" lang="en-US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Тимирязева</a:t>
            </a:r>
            <a:endParaRPr kumimoji="0" lang="en-US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87738" y="1764911"/>
            <a:ext cx="4705622" cy="4878193"/>
          </a:xfrm>
          <a:prstGeom prst="roundRect">
            <a:avLst/>
          </a:prstGeom>
          <a:solidFill>
            <a:srgbClr val="CCFFCC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</a:p>
        </p:txBody>
      </p:sp>
      <p:pic>
        <p:nvPicPr>
          <p:cNvPr id="18" name="Picture 48" descr="КНАУ – Кыргызский Национальный Аграрный Университет им. Скрябина">
            <a:extLst>
              <a:ext uri="{FF2B5EF4-FFF2-40B4-BE49-F238E27FC236}">
                <a16:creationId xmlns:a16="http://schemas.microsoft.com/office/drawing/2014/main" id="{0AAD72E3-FBB1-16C1-117F-BDA5FF475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25" y="3429867"/>
            <a:ext cx="860818" cy="86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185F528-0D9E-9C07-005C-BD374684AED8}"/>
              </a:ext>
            </a:extLst>
          </p:cNvPr>
          <p:cNvSpPr txBox="1"/>
          <p:nvPr/>
        </p:nvSpPr>
        <p:spPr>
          <a:xfrm>
            <a:off x="1791888" y="3506093"/>
            <a:ext cx="3177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</a:rPr>
              <a:t>Киргизской Национальный Аграрный Университет имени </a:t>
            </a:r>
            <a:r>
              <a:rPr kumimoji="0" lang="ru-RU" sz="16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</a:rPr>
              <a:t>К.И.Скрябина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V="1">
            <a:off x="1000842" y="1917207"/>
            <a:ext cx="664391" cy="66439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772254" y="1924487"/>
            <a:ext cx="28598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Montserrat"/>
                <a:cs typeface="Arial" panose="020B0604020202020204" pitchFamily="34" charset="0"/>
              </a:rPr>
              <a:t>Институт микробиологии НАН Республики Беларусь</a:t>
            </a:r>
            <a:endParaRPr kumimoji="0" lang="ru-RU" sz="16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307" y="2647313"/>
            <a:ext cx="696794" cy="710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1719741" y="2646208"/>
            <a:ext cx="37064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ru-RU" sz="1600" dirty="0">
                <a:solidFill>
                  <a:srgbClr val="000000"/>
                </a:solidFill>
                <a:latin typeface="Georgia" panose="02040502050405020303" pitchFamily="18" charset="0"/>
                <a:ea typeface="Montserrat"/>
                <a:cs typeface="Arial" panose="020B0604020202020204" pitchFamily="34" charset="0"/>
              </a:rPr>
              <a:t>Нанкинский сельскохозяйственный </a:t>
            </a:r>
          </a:p>
          <a:p>
            <a:pPr lvl="0" algn="just"/>
            <a:r>
              <a:rPr lang="ru-RU" sz="1600" dirty="0">
                <a:solidFill>
                  <a:srgbClr val="000000"/>
                </a:solidFill>
                <a:latin typeface="Georgia" panose="02040502050405020303" pitchFamily="18" charset="0"/>
                <a:ea typeface="Montserrat"/>
                <a:cs typeface="Arial" panose="020B0604020202020204" pitchFamily="34" charset="0"/>
              </a:rPr>
              <a:t>университет  КНР</a:t>
            </a: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25" y="4436264"/>
            <a:ext cx="860818" cy="86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28872" y="441203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0" i="0" dirty="0">
                <a:solidFill>
                  <a:srgbClr val="101418"/>
                </a:solidFill>
                <a:effectLst/>
                <a:latin typeface="Georgia" panose="02040502050405020303" pitchFamily="18" charset="0"/>
              </a:rPr>
              <a:t>Западно-Казахстанский аграрно-</a:t>
            </a:r>
          </a:p>
          <a:p>
            <a:r>
              <a:rPr lang="ru-RU" sz="1600" b="0" i="0" dirty="0">
                <a:solidFill>
                  <a:srgbClr val="101418"/>
                </a:solidFill>
                <a:effectLst/>
                <a:latin typeface="Georgia" panose="02040502050405020303" pitchFamily="18" charset="0"/>
              </a:rPr>
              <a:t>технический университет имени </a:t>
            </a:r>
          </a:p>
          <a:p>
            <a:r>
              <a:rPr lang="ru-RU" sz="1600" b="0" i="0" dirty="0" err="1">
                <a:solidFill>
                  <a:srgbClr val="101418"/>
                </a:solidFill>
                <a:effectLst/>
                <a:latin typeface="Georgia" panose="02040502050405020303" pitchFamily="18" charset="0"/>
              </a:rPr>
              <a:t>Жангир</a:t>
            </a:r>
            <a:r>
              <a:rPr lang="ru-RU" sz="1600" b="0" i="0" dirty="0">
                <a:solidFill>
                  <a:srgbClr val="101418"/>
                </a:solidFill>
                <a:effectLst/>
                <a:latin typeface="Georgia" panose="02040502050405020303" pitchFamily="18" charset="0"/>
              </a:rPr>
              <a:t> хана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828872" y="5437441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УО «</a:t>
            </a:r>
            <a:r>
              <a:rPr lang="ru-RU" sz="1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Белорусская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ru-RU" sz="1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государственная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 </a:t>
            </a:r>
          </a:p>
          <a:p>
            <a:r>
              <a:rPr lang="ru-RU" sz="1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орденов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ru-RU" sz="1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Октябрьской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ru-RU" sz="1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Революции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 </a:t>
            </a:r>
          </a:p>
          <a:p>
            <a:r>
              <a:rPr lang="ru-RU" sz="1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и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ru-RU" sz="1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Трудового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ru-RU" sz="1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Красного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ru-RU" sz="1400" b="1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Знамени</a:t>
            </a:r>
            <a:r>
              <a:rPr lang="ru-RU" sz="1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 </a:t>
            </a:r>
          </a:p>
          <a:p>
            <a:r>
              <a:rPr lang="ru-RU" sz="14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сельскохозяйственная академия»</a:t>
            </a:r>
            <a:endParaRPr lang="ru-RU" sz="1400" dirty="0">
              <a:latin typeface="Georgia" panose="02040502050405020303" pitchFamily="18" charset="0"/>
            </a:endParaRPr>
          </a:p>
        </p:txBody>
      </p:sp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25" y="5442661"/>
            <a:ext cx="824118" cy="82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065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s://cdn.qwenlm.ai/output/5be457d8-d0eb-45ff-bad8-1061e6c0a682/image_gen/6004adc3-e640-4f89-8907-58b77dad1c36/1776709056.png?key=eyJhbGciOiJIUzI1NiIsInR5cCI6IkpXVCJ9.eyJyZXNvdXJjZV91c2VyX2lkIjoiNWJlNDU3ZDgtZDBlYi00NWZmLWJhZDgtMTA2MWU2YzBhNjgyIiwicmVzb3VyY2VfaWQiOiIxNzc2NzA5MDU2IiwicmVzb3VyY2VfY2hhdF9pZCI6ImQ5MzQxNDBkLTg4MjYtNDE1YS05NmMwLWFhNDRiZjJhOGI5MSJ9.UFU3Um2bCR5ixKBTiOONg08VbpWTinECcp9H2Cgcf3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0"/>
            <a:ext cx="1229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91498" y="104793"/>
            <a:ext cx="8535942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КАДРОВАЯ ПОЛИТИКА – ПРИВЛЕЧЕНИЕ ПРЕПОДАВАТЕЛЕЙ И УЧЕНЫХ, В ТОМ ЧИСЛЕ, СО СТЕПЕНЬЮ PHD ВУЗОВ TOP QS 500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54234" y="865253"/>
            <a:ext cx="2739924" cy="1615827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algn="l"/>
            <a:r>
              <a:rPr lang="ru-RU" altLang="en-US" sz="1100" dirty="0" err="1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sz="1100" b="1" dirty="0">
                <a:latin typeface="Georgia" panose="02040502050405020303" pitchFamily="18" charset="0"/>
                <a:cs typeface="Calibri" panose="020F0502020204030204"/>
                <a:sym typeface="+mn-ea"/>
              </a:rPr>
              <a:t>Лазизахон</a:t>
            </a:r>
            <a:r>
              <a:rPr sz="1100" b="1" spc="-95" dirty="0"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b="1" dirty="0">
                <a:latin typeface="Georgia" panose="02040502050405020303" pitchFamily="18" charset="0"/>
                <a:cs typeface="Calibri" panose="020F0502020204030204"/>
                <a:sym typeface="+mn-ea"/>
              </a:rPr>
              <a:t>Акрамовна</a:t>
            </a:r>
            <a:r>
              <a:rPr sz="1100" b="1" spc="-95" dirty="0"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b="1" spc="-10" dirty="0">
                <a:latin typeface="Georgia" panose="02040502050405020303" pitchFamily="18" charset="0"/>
                <a:cs typeface="Calibri" panose="020F0502020204030204"/>
                <a:sym typeface="+mn-ea"/>
              </a:rPr>
              <a:t>Гафурова</a:t>
            </a:r>
            <a:br>
              <a:rPr sz="1100" b="1" spc="-10" dirty="0">
                <a:latin typeface="Georgia" panose="02040502050405020303" pitchFamily="18" charset="0"/>
                <a:cs typeface="Calibri" panose="020F0502020204030204"/>
                <a:sym typeface="+mn-ea"/>
              </a:rPr>
            </a:br>
            <a:r>
              <a:rPr sz="1100" dirty="0">
                <a:latin typeface="Georgia" panose="02040502050405020303" pitchFamily="18" charset="0"/>
                <a:cs typeface="Calibri" panose="020F0502020204030204"/>
                <a:sym typeface="+mn-ea"/>
              </a:rPr>
              <a:t>иностранный</a:t>
            </a:r>
            <a:r>
              <a:rPr sz="1100" spc="-55" dirty="0"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latin typeface="Georgia" panose="02040502050405020303" pitchFamily="18" charset="0"/>
                <a:cs typeface="Calibri" panose="020F0502020204030204"/>
                <a:sym typeface="+mn-ea"/>
              </a:rPr>
              <a:t>член</a:t>
            </a:r>
            <a:r>
              <a:rPr sz="1100" spc="-50" dirty="0"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spc="-20" dirty="0">
                <a:latin typeface="Georgia" panose="02040502050405020303" pitchFamily="18" charset="0"/>
                <a:cs typeface="Calibri" panose="020F0502020204030204"/>
                <a:sym typeface="+mn-ea"/>
              </a:rPr>
              <a:t>РАН,</a:t>
            </a:r>
            <a:r>
              <a:rPr sz="1100" spc="-2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h-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индекс:</a:t>
            </a:r>
            <a:r>
              <a:rPr sz="1100" spc="-5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lang="ru-RU" sz="1100" spc="-5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6</a:t>
            </a:r>
          </a:p>
          <a:p>
            <a:r>
              <a:rPr lang="ru-RU" sz="1100" b="1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Место</a:t>
            </a:r>
            <a:r>
              <a:rPr lang="ru-RU" sz="1100" b="1" spc="15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lang="ru-RU" sz="1100" b="1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работы:</a:t>
            </a:r>
            <a:r>
              <a:rPr lang="ru-RU" sz="1100" b="1" spc="2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 err="1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Национальный</a:t>
            </a:r>
            <a:r>
              <a:rPr sz="1100" spc="45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spc="-1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университет</a:t>
            </a:r>
            <a:r>
              <a:rPr lang="ru-RU" sz="1100" spc="-5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br>
              <a:rPr lang="ru-RU" sz="1100" spc="-5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</a:br>
            <a:r>
              <a:rPr lang="ru-RU" sz="1100" spc="-5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У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збекистана</a:t>
            </a:r>
            <a:r>
              <a:rPr sz="1100" spc="45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им.</a:t>
            </a:r>
            <a:r>
              <a:rPr sz="1100" spc="45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Мирзо</a:t>
            </a:r>
            <a:r>
              <a:rPr sz="1100" spc="5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spc="-1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Улугбека</a:t>
            </a:r>
          </a:p>
          <a:p>
            <a:pPr algn="l"/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Биологический</a:t>
            </a:r>
            <a:r>
              <a:rPr sz="1100" spc="3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факультет,</a:t>
            </a:r>
            <a:r>
              <a:rPr sz="1100" spc="35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spc="-1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кафедра 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почвоведения</a:t>
            </a:r>
            <a:r>
              <a:rPr sz="1100" spc="55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spc="-1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(Ташкент)</a:t>
            </a:r>
          </a:p>
          <a:p>
            <a:pPr algn="l"/>
            <a:r>
              <a:rPr sz="1100" b="1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Идентификаторы:</a:t>
            </a:r>
            <a:r>
              <a:rPr sz="1100" b="1" spc="75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SPIN-код:</a:t>
            </a:r>
            <a:r>
              <a:rPr sz="1100" spc="7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6839-</a:t>
            </a:r>
            <a:r>
              <a:rPr sz="1100" spc="-1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6157</a:t>
            </a:r>
            <a:r>
              <a:rPr lang="ru-RU" sz="1100" spc="-1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, </a:t>
            </a:r>
            <a:r>
              <a:rPr lang="ru-RU" sz="1100" dirty="0">
                <a:solidFill>
                  <a:srgbClr val="002060"/>
                </a:solidFill>
                <a:latin typeface="Georgia" panose="02040502050405020303" pitchFamily="18" charset="0"/>
              </a:rPr>
              <a:t> место в рейтинге QS: </a:t>
            </a:r>
            <a:r>
              <a:rPr lang="en-US" altLang="ru-RU" sz="1100" b="1" dirty="0">
                <a:solidFill>
                  <a:srgbClr val="002060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721</a:t>
            </a:r>
          </a:p>
        </p:txBody>
      </p:sp>
      <p:pic>
        <p:nvPicPr>
          <p:cNvPr id="7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1498" y="860732"/>
            <a:ext cx="1462736" cy="1615827"/>
          </a:xfrm>
          <a:prstGeom prst="rect">
            <a:avLst/>
          </a:prstGeom>
        </p:spPr>
      </p:pic>
      <p:pic>
        <p:nvPicPr>
          <p:cNvPr id="8" name="object 46"/>
          <p:cNvPicPr/>
          <p:nvPr/>
        </p:nvPicPr>
        <p:blipFill rotWithShape="1">
          <a:blip r:embed="rId5" cstate="print"/>
          <a:srcRect t="3575"/>
          <a:stretch/>
        </p:blipFill>
        <p:spPr>
          <a:xfrm>
            <a:off x="7114784" y="813495"/>
            <a:ext cx="1680081" cy="1615827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794866" y="803405"/>
            <a:ext cx="2801388" cy="160794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altLang="ru-RU" sz="1100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sz="1100" b="1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Мазиров</a:t>
            </a:r>
            <a:r>
              <a:rPr sz="1100" b="1" spc="-3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b="1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Михаил</a:t>
            </a:r>
            <a:r>
              <a:rPr sz="1100" b="1" spc="-15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b="1" spc="-1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Арнольдович</a:t>
            </a:r>
            <a:endParaRPr sz="1100" dirty="0">
              <a:latin typeface="Georgia" panose="02040502050405020303" pitchFamily="18" charset="0"/>
              <a:cs typeface="Calibri" panose="020F0502020204030204"/>
            </a:endParaRPr>
          </a:p>
          <a:p>
            <a:pPr algn="l"/>
            <a:r>
              <a:rPr sz="1100" dirty="0">
                <a:latin typeface="Georgia" panose="02040502050405020303" pitchFamily="18" charset="0"/>
                <a:cs typeface="Calibri" panose="020F0502020204030204"/>
                <a:sym typeface="+mn-ea"/>
              </a:rPr>
              <a:t>профессор,</a:t>
            </a:r>
            <a:r>
              <a:rPr sz="1100" spc="-10" dirty="0"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latin typeface="Georgia" panose="02040502050405020303" pitchFamily="18" charset="0"/>
                <a:cs typeface="Calibri" panose="020F0502020204030204"/>
                <a:sym typeface="+mn-ea"/>
              </a:rPr>
              <a:t>МСХА</a:t>
            </a:r>
            <a:r>
              <a:rPr sz="1100" spc="-10" dirty="0"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latin typeface="Georgia" panose="02040502050405020303" pitchFamily="18" charset="0"/>
                <a:cs typeface="Calibri" panose="020F0502020204030204"/>
                <a:sym typeface="+mn-ea"/>
              </a:rPr>
              <a:t>имени</a:t>
            </a:r>
            <a:r>
              <a:rPr sz="1100" spc="-5" dirty="0"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latin typeface="Georgia" panose="02040502050405020303" pitchFamily="18" charset="0"/>
                <a:cs typeface="Calibri" panose="020F0502020204030204"/>
                <a:sym typeface="+mn-ea"/>
              </a:rPr>
              <a:t>К.</a:t>
            </a:r>
            <a:r>
              <a:rPr sz="1100" spc="-5" dirty="0"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latin typeface="Georgia" panose="02040502050405020303" pitchFamily="18" charset="0"/>
                <a:cs typeface="Calibri" panose="020F0502020204030204"/>
                <a:sym typeface="+mn-ea"/>
              </a:rPr>
              <a:t>А.</a:t>
            </a:r>
            <a:r>
              <a:rPr sz="1100" spc="-10" dirty="0"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spc="-10" dirty="0" err="1">
                <a:latin typeface="Georgia" panose="02040502050405020303" pitchFamily="18" charset="0"/>
                <a:cs typeface="Calibri" panose="020F0502020204030204"/>
                <a:sym typeface="+mn-ea"/>
              </a:rPr>
              <a:t>Тимирязева</a:t>
            </a:r>
            <a:r>
              <a:rPr sz="1100" spc="-10" dirty="0">
                <a:latin typeface="Georgia" panose="02040502050405020303" pitchFamily="18" charset="0"/>
                <a:cs typeface="Calibri" panose="020F0502020204030204"/>
                <a:sym typeface="+mn-ea"/>
              </a:rPr>
              <a:t>,</a:t>
            </a:r>
            <a:r>
              <a:rPr lang="ru-RU" sz="1100" spc="-10" dirty="0"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spc="-1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h-</a:t>
            </a:r>
            <a:r>
              <a:rPr sz="1100" dirty="0" err="1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индекс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:</a:t>
            </a:r>
            <a:r>
              <a:rPr sz="1100" spc="-5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spc="-25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31</a:t>
            </a:r>
            <a:endParaRPr sz="1100" dirty="0">
              <a:latin typeface="Georgia" panose="02040502050405020303" pitchFamily="18" charset="0"/>
              <a:cs typeface="Calibri" panose="020F0502020204030204"/>
            </a:endParaRPr>
          </a:p>
          <a:p>
            <a:pPr algn="l"/>
            <a:r>
              <a:rPr sz="1100" b="1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Место</a:t>
            </a:r>
            <a:r>
              <a:rPr sz="1100" b="1" spc="15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b="1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работы:</a:t>
            </a:r>
            <a:r>
              <a:rPr sz="1100" b="1" spc="2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spc="-1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Российский</a:t>
            </a:r>
            <a:r>
              <a:rPr lang="en-US" sz="1100" spc="-1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государственный</a:t>
            </a:r>
            <a:r>
              <a:rPr sz="1100" spc="85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аграрный</a:t>
            </a:r>
            <a:r>
              <a:rPr sz="1100" spc="9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университет</a:t>
            </a:r>
            <a:r>
              <a:rPr sz="1100" spc="85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МСХА</a:t>
            </a:r>
            <a:r>
              <a:rPr sz="1100" spc="4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им.</a:t>
            </a:r>
            <a:r>
              <a:rPr sz="1100" spc="45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К.А.</a:t>
            </a:r>
            <a:r>
              <a:rPr sz="1100" spc="4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Тимирязева</a:t>
            </a:r>
            <a:r>
              <a:rPr sz="1100" spc="5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spc="-1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(Москва)</a:t>
            </a:r>
            <a:br>
              <a:rPr lang="en-US" altLang="ru-RU" sz="1100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sz="1100" b="1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Идентификаторы:</a:t>
            </a:r>
            <a:r>
              <a:rPr sz="1100" b="1" spc="75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SPIN-код:</a:t>
            </a:r>
            <a:r>
              <a:rPr sz="1100" spc="7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sz="110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6839-</a:t>
            </a:r>
            <a:r>
              <a:rPr sz="1100" spc="-1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6157</a:t>
            </a:r>
            <a:r>
              <a:rPr lang="ru-RU" sz="1100" spc="-1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, </a:t>
            </a:r>
            <a:r>
              <a:rPr lang="ru-RU" sz="1100" dirty="0">
                <a:solidFill>
                  <a:srgbClr val="002060"/>
                </a:solidFill>
                <a:latin typeface="Georgia" panose="02040502050405020303" pitchFamily="18" charset="0"/>
              </a:rPr>
              <a:t> место в рейтинге QS: </a:t>
            </a:r>
            <a:r>
              <a:rPr lang="en-US" altLang="ru-RU" sz="1100" b="1" dirty="0">
                <a:solidFill>
                  <a:srgbClr val="002060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450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1247" y="2592586"/>
            <a:ext cx="1417088" cy="178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378336" y="2597108"/>
            <a:ext cx="2335873" cy="1785104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 lvl="0"/>
            <a:r>
              <a:rPr lang="ru-RU" sz="1100" b="1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Валиков Шамиль </a:t>
            </a:r>
            <a:r>
              <a:rPr lang="ru-RU" sz="1100" b="1" dirty="0" err="1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Завдатович</a:t>
            </a:r>
            <a:endParaRPr lang="ru-RU" sz="1100" b="1" dirty="0">
              <a:solidFill>
                <a:srgbClr val="000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lvl="0"/>
            <a:r>
              <a:rPr lang="ru-RU" sz="1100" dirty="0" err="1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PhD</a:t>
            </a:r>
            <a:r>
              <a:rPr lang="ru-RU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, ведущий научный сотрудник.</a:t>
            </a:r>
          </a:p>
          <a:p>
            <a:pPr lvl="0"/>
            <a:r>
              <a:rPr lang="ru-RU" sz="1100" b="1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Место</a:t>
            </a:r>
            <a:r>
              <a:rPr lang="ru-RU" sz="1100" b="1" spc="15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lang="ru-RU" sz="1100" b="1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работы:</a:t>
            </a:r>
            <a:r>
              <a:rPr lang="ru-RU" sz="1100" b="1" spc="20" dirty="0">
                <a:solidFill>
                  <a:srgbClr val="0F1114"/>
                </a:solidFill>
                <a:latin typeface="Georgia" panose="02040502050405020303" pitchFamily="18" charset="0"/>
                <a:cs typeface="Calibri" panose="020F0502020204030204"/>
                <a:sym typeface="+mn-ea"/>
              </a:rPr>
              <a:t> </a:t>
            </a:r>
            <a:r>
              <a:rPr lang="ru-RU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Заведующий лабораторией молекулярно-генетических и микробиологических методов, отдел перспективных исследований, ФИЦ </a:t>
            </a:r>
            <a:r>
              <a:rPr lang="ru-RU" sz="1100" dirty="0" err="1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КазНЦ</a:t>
            </a:r>
            <a:r>
              <a:rPr lang="ru-RU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РАН</a:t>
            </a:r>
          </a:p>
        </p:txBody>
      </p:sp>
      <p:pic>
        <p:nvPicPr>
          <p:cNvPr id="12" name="Рисунок 11" descr="Изображение выглядит как Человеческое лицо, человек, одежда, сорочка&#10;&#10;Автоматически созданное описание">
            <a:extLst>
              <a:ext uri="{FF2B5EF4-FFF2-40B4-BE49-F238E27FC236}">
                <a16:creationId xmlns:a16="http://schemas.microsoft.com/office/drawing/2014/main" id="{43FF6B6E-E005-F9E9-F958-C5C584D03E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6" y="4804517"/>
            <a:ext cx="1342272" cy="1788739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человек, одежда, Человеческое лицо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2EDFCED9-0FF2-36A2-C590-1944FE14F38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790" y="4804517"/>
            <a:ext cx="1612285" cy="178510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878678" y="4804518"/>
            <a:ext cx="3798916" cy="1785104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 lvl="0"/>
            <a:r>
              <a:rPr lang="ru-RU" sz="1100" b="1" dirty="0" err="1">
                <a:latin typeface="Georgia" panose="02040502050405020303" pitchFamily="18" charset="0"/>
              </a:rPr>
              <a:t>Чжан</a:t>
            </a:r>
            <a:r>
              <a:rPr lang="ru-RU" sz="1100" b="1" dirty="0">
                <a:latin typeface="Georgia" panose="02040502050405020303" pitchFamily="18" charset="0"/>
              </a:rPr>
              <a:t> </a:t>
            </a:r>
            <a:r>
              <a:rPr lang="ru-RU" sz="1100" b="1" dirty="0" err="1">
                <a:latin typeface="Georgia" panose="02040502050405020303" pitchFamily="18" charset="0"/>
              </a:rPr>
              <a:t>Фусо</a:t>
            </a:r>
            <a:r>
              <a:rPr lang="ru-RU" sz="1100" b="1" dirty="0">
                <a:latin typeface="Georgia" panose="02040502050405020303" pitchFamily="18" charset="0"/>
              </a:rPr>
              <a:t> (</a:t>
            </a:r>
            <a:r>
              <a:rPr lang="en-US" sz="1100" b="1" dirty="0">
                <a:latin typeface="Georgia" panose="02040502050405020303" pitchFamily="18" charset="0"/>
              </a:rPr>
              <a:t>Zhang </a:t>
            </a:r>
            <a:r>
              <a:rPr lang="en-US" sz="1100" b="1" dirty="0" err="1">
                <a:latin typeface="Georgia" panose="02040502050405020303" pitchFamily="18" charset="0"/>
              </a:rPr>
              <a:t>Fusuo</a:t>
            </a:r>
            <a:r>
              <a:rPr lang="en-US" sz="1100" b="1" dirty="0">
                <a:latin typeface="Georgia" panose="02040502050405020303" pitchFamily="18" charset="0"/>
              </a:rPr>
              <a:t> </a:t>
            </a:r>
            <a:r>
              <a:rPr lang="en-US" sz="1100" dirty="0">
                <a:latin typeface="Georgia" panose="02040502050405020303" pitchFamily="18" charset="0"/>
              </a:rPr>
              <a:t>/ </a:t>
            </a:r>
            <a:r>
              <a:rPr lang="ja-JP" altLang="en-US" sz="1100" dirty="0">
                <a:latin typeface="Georgia" panose="02040502050405020303" pitchFamily="18" charset="0"/>
              </a:rPr>
              <a:t>张福锁</a:t>
            </a:r>
            <a:r>
              <a:rPr lang="en-US" altLang="ja-JP" sz="1100" dirty="0">
                <a:latin typeface="Georgia" panose="02040502050405020303" pitchFamily="18" charset="0"/>
              </a:rPr>
              <a:t>), </a:t>
            </a:r>
            <a:r>
              <a:rPr lang="ru-RU" sz="1100" dirty="0">
                <a:latin typeface="Georgia" panose="02040502050405020303" pitchFamily="18" charset="0"/>
              </a:rPr>
              <a:t>академик </a:t>
            </a:r>
            <a:r>
              <a:rPr lang="en-US" sz="1100" dirty="0">
                <a:latin typeface="Georgia" panose="02040502050405020303" pitchFamily="18" charset="0"/>
              </a:rPr>
              <a:t>Chinese Academy of Engineering, </a:t>
            </a:r>
            <a:r>
              <a:rPr lang="ru-RU" sz="1100" dirty="0">
                <a:latin typeface="Georgia" panose="02040502050405020303" pitchFamily="18" charset="0"/>
              </a:rPr>
              <a:t>профессор </a:t>
            </a:r>
            <a:r>
              <a:rPr lang="en-US" sz="1100" dirty="0">
                <a:latin typeface="Georgia" panose="02040502050405020303" pitchFamily="18" charset="0"/>
              </a:rPr>
              <a:t>China Agricultural University (CAU), </a:t>
            </a:r>
            <a:r>
              <a:rPr lang="ru-RU" sz="1100" dirty="0">
                <a:latin typeface="Georgia" panose="02040502050405020303" pitchFamily="18" charset="0"/>
              </a:rPr>
              <a:t>Китай </a:t>
            </a:r>
            <a:r>
              <a:rPr lang="en-US" sz="1100" dirty="0">
                <a:latin typeface="Georgia" panose="02040502050405020303" pitchFamily="18" charset="0"/>
              </a:rPr>
              <a:t>China Agricultural University (CAU), College of Resources and Environmental Sciences / National Academy of Agriculture Green Development, </a:t>
            </a:r>
            <a:r>
              <a:rPr lang="ru-RU" sz="1100" dirty="0">
                <a:latin typeface="Georgia" panose="02040502050405020303" pitchFamily="18" charset="0"/>
              </a:rPr>
              <a:t>Пекин, Китай </a:t>
            </a:r>
            <a:r>
              <a:rPr lang="en-US" sz="1100" dirty="0">
                <a:latin typeface="Georgia" panose="02040502050405020303" pitchFamily="18" charset="0"/>
              </a:rPr>
              <a:t>Science Researcher ID: 4606331 h-/D-</a:t>
            </a:r>
            <a:r>
              <a:rPr lang="ru-RU" sz="1100" dirty="0">
                <a:latin typeface="Georgia" panose="02040502050405020303" pitchFamily="18" charset="0"/>
              </a:rPr>
              <a:t>индекс: </a:t>
            </a:r>
            <a:r>
              <a:rPr lang="en-US" sz="1100" dirty="0">
                <a:latin typeface="Georgia" panose="02040502050405020303" pitchFamily="18" charset="0"/>
              </a:rPr>
              <a:t>D-index 150</a:t>
            </a:r>
            <a:endParaRPr lang="ru-RU" sz="1100" dirty="0">
              <a:latin typeface="Georgia" panose="02040502050405020303" pitchFamily="18" charset="0"/>
            </a:endParaRPr>
          </a:p>
          <a:p>
            <a:pPr lvl="0"/>
            <a:r>
              <a:rPr lang="ru-RU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Место в рейтинге: Research.com 2026 — 6-е место в мире, 2-е место в Китае по направлению </a:t>
            </a:r>
            <a:r>
              <a:rPr lang="ru-RU" sz="1100" dirty="0" err="1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Plant</a:t>
            </a:r>
            <a:r>
              <a:rPr lang="ru-RU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Science</a:t>
            </a:r>
            <a:r>
              <a:rPr lang="ru-RU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and</a:t>
            </a:r>
            <a:r>
              <a:rPr lang="ru-RU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Agronomy</a:t>
            </a:r>
            <a:endParaRPr lang="ru-RU" sz="1100" dirty="0">
              <a:solidFill>
                <a:srgbClr val="000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14074" y="4804517"/>
            <a:ext cx="4281439" cy="1785104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 lvl="0"/>
            <a:r>
              <a:rPr lang="ru-RU" sz="1100" b="1" dirty="0" err="1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Чэнь</a:t>
            </a:r>
            <a:r>
              <a:rPr lang="ru-RU" sz="1100" b="1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Куньсун</a:t>
            </a:r>
            <a:r>
              <a:rPr lang="ru-RU" sz="1100" b="1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(</a:t>
            </a:r>
            <a:r>
              <a:rPr lang="en-US" sz="1100" b="1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Chen </a:t>
            </a:r>
            <a:r>
              <a:rPr lang="en-US" sz="1100" b="1" dirty="0" err="1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Kunsong</a:t>
            </a:r>
            <a:r>
              <a:rPr lang="en-US" sz="1100" b="1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/ </a:t>
            </a:r>
            <a:r>
              <a:rPr lang="ja-JP" altLang="en-US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陈昆松</a:t>
            </a:r>
            <a:r>
              <a:rPr lang="en-US" altLang="ja-JP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), </a:t>
            </a:r>
            <a:r>
              <a:rPr lang="ru-RU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профессор </a:t>
            </a:r>
            <a:r>
              <a:rPr lang="en-US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Zhejiang University (</a:t>
            </a:r>
            <a:r>
              <a:rPr lang="ru-RU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Китай)</a:t>
            </a:r>
          </a:p>
          <a:p>
            <a:pPr lvl="0"/>
            <a:r>
              <a:rPr lang="en-US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Zhejiang University, College of Agriculture and Biotechnology, </a:t>
            </a:r>
            <a:r>
              <a:rPr lang="ru-RU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Ханчжоу, Китай — профессор, докторантский научный руководитель.</a:t>
            </a:r>
          </a:p>
          <a:p>
            <a:pPr lvl="0"/>
            <a:r>
              <a:rPr lang="ru-RU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Место в рейтинге:</a:t>
            </a:r>
          </a:p>
          <a:p>
            <a:pPr lvl="0"/>
            <a:r>
              <a:rPr lang="en-US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Zhejiang University — #49 </a:t>
            </a:r>
            <a:r>
              <a:rPr lang="ru-RU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в </a:t>
            </a:r>
            <a:r>
              <a:rPr lang="en-US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QS World University Rankings 2026.</a:t>
            </a:r>
          </a:p>
          <a:p>
            <a:pPr lvl="0"/>
            <a:r>
              <a:rPr lang="ru-RU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В профильном рейтинге </a:t>
            </a:r>
            <a:r>
              <a:rPr lang="en-US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Research.com 2026 </a:t>
            </a:r>
            <a:r>
              <a:rPr lang="ru-RU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по направлению </a:t>
            </a:r>
            <a:r>
              <a:rPr lang="en-US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Plant Science and Agronomy </a:t>
            </a:r>
            <a:r>
              <a:rPr lang="ru-RU" sz="1100" dirty="0" err="1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Чэнь</a:t>
            </a:r>
            <a:r>
              <a:rPr lang="ru-RU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Куньсун</a:t>
            </a:r>
            <a:r>
              <a:rPr lang="ru-RU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занимает 272-е место в мире и 22-е место в Китае; </a:t>
            </a:r>
            <a:r>
              <a:rPr lang="en-US" sz="1100" dirty="0">
                <a:solidFill>
                  <a:srgbClr val="0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D-index — 80</a:t>
            </a:r>
            <a:endParaRPr lang="ru-RU" sz="1100" dirty="0">
              <a:solidFill>
                <a:srgbClr val="000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581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s://cdn.qwenlm.ai/output/5be457d8-d0eb-45ff-bad8-1061e6c0a682/image_gen/6004adc3-e640-4f89-8907-58b77dad1c36/1776709056.png?key=eyJhbGciOiJIUzI1NiIsInR5cCI6IkpXVCJ9.eyJyZXNvdXJjZV91c2VyX2lkIjoiNWJlNDU3ZDgtZDBlYi00NWZmLWJhZDgtMTA2MWU2YzBhNjgyIiwicmVzb3VyY2VfaWQiOiIxNzc2NzA5MDU2IiwicmVzb3VyY2VfY2hhdF9pZCI6ImQ5MzQxNDBkLTg4MjYtNDE1YS05NmMwLWFhNDRiZjJhOGI5MSJ9.UFU3Um2bCR5ixKBTiOONg08VbpWTinECcp9H2Cgcf3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0"/>
            <a:ext cx="1229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04331" y="83706"/>
            <a:ext cx="7110870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УКРЕПЛЕНИЕ МАТЕРИАЛЬНО-ТЕХНИЧЕСКОЙ БАЗЫ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2416" y="963404"/>
            <a:ext cx="6430296" cy="5535561"/>
          </a:xfrm>
          <a:prstGeom prst="rect">
            <a:avLst/>
          </a:prstGeom>
          <a:solidFill>
            <a:srgbClr val="CCFFCC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996" y="1091222"/>
            <a:ext cx="3572388" cy="26792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16" y="3898331"/>
            <a:ext cx="3097162" cy="23228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730" y="3898331"/>
            <a:ext cx="3041549" cy="22811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5132" y="1784536"/>
            <a:ext cx="2928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Georgia" panose="02040502050405020303" pitchFamily="18" charset="0"/>
              </a:rPr>
              <a:t>АУДИТОРИЯ </a:t>
            </a:r>
          </a:p>
          <a:p>
            <a:r>
              <a:rPr lang="ru-RU" sz="1600" b="1" dirty="0">
                <a:latin typeface="Georgia" panose="02040502050405020303" pitchFamily="18" charset="0"/>
              </a:rPr>
              <a:t>«ЩЕЛКОВО-АГРОХИМ»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Georgia" panose="02040502050405020303" pitchFamily="18" charset="0"/>
              </a:rPr>
              <a:t>планируемая дата открытия – август 2026 года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Georgia" panose="02040502050405020303" pitchFamily="18" charset="0"/>
              </a:rPr>
              <a:t>(сумма – 2 млн. рублей)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912079" y="1002732"/>
            <a:ext cx="5191750" cy="5535561"/>
          </a:xfrm>
          <a:prstGeom prst="rect">
            <a:avLst/>
          </a:prstGeom>
          <a:solidFill>
            <a:srgbClr val="CCFFCC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982" y="2194738"/>
            <a:ext cx="2605509" cy="146777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982" y="3785403"/>
            <a:ext cx="4731057" cy="2638474"/>
          </a:xfrm>
          <a:prstGeom prst="rect">
            <a:avLst/>
          </a:prstGeom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037" y="1367976"/>
            <a:ext cx="2218245" cy="221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827629" y="999706"/>
            <a:ext cx="29281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Georgia" panose="02040502050405020303" pitchFamily="18" charset="0"/>
              </a:rPr>
              <a:t>АУДИТОРИЯ </a:t>
            </a:r>
          </a:p>
          <a:p>
            <a:pPr algn="ctr"/>
            <a:r>
              <a:rPr lang="ru-RU" sz="1600" b="1" dirty="0">
                <a:latin typeface="Georgia" panose="02040502050405020303" pitchFamily="18" charset="0"/>
              </a:rPr>
              <a:t>«ГК ШАНС»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Georgia" panose="02040502050405020303" pitchFamily="18" charset="0"/>
              </a:rPr>
              <a:t>планируемая дата открытия – 2027 год</a:t>
            </a:r>
          </a:p>
        </p:txBody>
      </p:sp>
    </p:spTree>
    <p:extLst>
      <p:ext uri="{BB962C8B-B14F-4D97-AF65-F5344CB8AC3E}">
        <p14:creationId xmlns:p14="http://schemas.microsoft.com/office/powerpoint/2010/main" val="1598497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57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04757" y="2809702"/>
            <a:ext cx="67185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Georgia" panose="02040502050405020303" pitchFamily="18" charset="0"/>
              </a:rPr>
              <a:t>Спасибо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2513628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cdn.qwenlm.ai/output/5be457d8-d0eb-45ff-bad8-1061e6c0a682/image_gen/6004adc3-e640-4f89-8907-58b77dad1c36/1776709056.png?key=eyJhbGciOiJIUzI1NiIsInR5cCI6IkpXVCJ9.eyJyZXNvdXJjZV91c2VyX2lkIjoiNWJlNDU3ZDgtZDBlYi00NWZmLWJhZDgtMTA2MWU2YzBhNjgyIiwicmVzb3VyY2VfaWQiOiIxNzc2NzA5MDU2IiwicmVzb3VyY2VfY2hhdF9pZCI6ImQ5MzQxNDBkLTg4MjYtNDE1YS05NmMwLWFhNDRiZjJhOGI5MSJ9.UFU3Um2bCR5ixKBTiOONg08VbpWTinECcp9H2Cgcf3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0"/>
            <a:ext cx="1229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11818" y="115945"/>
            <a:ext cx="2959645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КАДРОВЫЙ СОСТАВ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95003" y="909158"/>
            <a:ext cx="4929448" cy="1996779"/>
          </a:xfrm>
          <a:prstGeom prst="roundRect">
            <a:avLst/>
          </a:prstGeom>
          <a:solidFill>
            <a:srgbClr val="CCFFCC">
              <a:alpha val="6117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tx1"/>
                </a:solidFill>
                <a:latin typeface="Georgia" panose="02040502050405020303" pitchFamily="18" charset="0"/>
              </a:rPr>
              <a:t>Остепененность</a:t>
            </a:r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 – 92 %</a:t>
            </a:r>
          </a:p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Средний возраст – 48 лет</a:t>
            </a:r>
          </a:p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Количество аспирантов – 76 человек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714343"/>
              </p:ext>
            </p:extLst>
          </p:nvPr>
        </p:nvGraphicFramePr>
        <p:xfrm>
          <a:off x="211818" y="1026162"/>
          <a:ext cx="6666808" cy="4725646"/>
        </p:xfrm>
        <a:graphic>
          <a:graphicData uri="http://schemas.openxmlformats.org/drawingml/2006/table">
            <a:tbl>
              <a:tblPr firstRow="1" bandRow="1">
                <a:solidFill>
                  <a:srgbClr val="00B050">
                    <a:alpha val="69804"/>
                  </a:srgbClr>
                </a:solidFill>
                <a:tableStyleId>{5940675A-B579-460E-94D1-54222C63F5DA}</a:tableStyleId>
              </a:tblPr>
              <a:tblGrid>
                <a:gridCol w="2725838">
                  <a:extLst>
                    <a:ext uri="{9D8B030D-6E8A-4147-A177-3AD203B41FA5}">
                      <a16:colId xmlns:a16="http://schemas.microsoft.com/office/drawing/2014/main" val="3055280070"/>
                    </a:ext>
                  </a:extLst>
                </a:gridCol>
                <a:gridCol w="788194">
                  <a:extLst>
                    <a:ext uri="{9D8B030D-6E8A-4147-A177-3AD203B41FA5}">
                      <a16:colId xmlns:a16="http://schemas.microsoft.com/office/drawing/2014/main" val="2679582737"/>
                    </a:ext>
                  </a:extLst>
                </a:gridCol>
                <a:gridCol w="788194">
                  <a:extLst>
                    <a:ext uri="{9D8B030D-6E8A-4147-A177-3AD203B41FA5}">
                      <a16:colId xmlns:a16="http://schemas.microsoft.com/office/drawing/2014/main" val="3729693770"/>
                    </a:ext>
                  </a:extLst>
                </a:gridCol>
                <a:gridCol w="788194">
                  <a:extLst>
                    <a:ext uri="{9D8B030D-6E8A-4147-A177-3AD203B41FA5}">
                      <a16:colId xmlns:a16="http://schemas.microsoft.com/office/drawing/2014/main" val="1517361981"/>
                    </a:ext>
                  </a:extLst>
                </a:gridCol>
                <a:gridCol w="788194">
                  <a:extLst>
                    <a:ext uri="{9D8B030D-6E8A-4147-A177-3AD203B41FA5}">
                      <a16:colId xmlns:a16="http://schemas.microsoft.com/office/drawing/2014/main" val="566374914"/>
                    </a:ext>
                  </a:extLst>
                </a:gridCol>
                <a:gridCol w="788194">
                  <a:extLst>
                    <a:ext uri="{9D8B030D-6E8A-4147-A177-3AD203B41FA5}">
                      <a16:colId xmlns:a16="http://schemas.microsoft.com/office/drawing/2014/main" val="634560060"/>
                    </a:ext>
                  </a:extLst>
                </a:gridCol>
              </a:tblGrid>
              <a:tr h="161151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Кафедра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Коли-чество ППС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в т.ч. докто-ров наук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из них профессоров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в </a:t>
                      </a:r>
                      <a:r>
                        <a:rPr lang="ru-RU" sz="1600" u="none" strike="noStrike" dirty="0" err="1">
                          <a:effectLst/>
                          <a:latin typeface="Georgia" panose="02040502050405020303" pitchFamily="18" charset="0"/>
                        </a:rPr>
                        <a:t>т.ч</a:t>
                      </a:r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. </a:t>
                      </a:r>
                      <a:r>
                        <a:rPr lang="ru-RU" sz="1600" u="none" strike="noStrike" dirty="0" err="1">
                          <a:effectLst/>
                          <a:latin typeface="Georgia" panose="02040502050405020303" pitchFamily="18" charset="0"/>
                        </a:rPr>
                        <a:t>канди-датов</a:t>
                      </a:r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 наук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из них доцентов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42480"/>
                  </a:ext>
                </a:extLst>
              </a:tr>
              <a:tr h="69369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 Агрохимии и почвоведения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0679012"/>
                  </a:ext>
                </a:extLst>
              </a:tr>
              <a:tr h="693697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 Землеустройства и кадастров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020400"/>
                  </a:ext>
                </a:extLst>
              </a:tr>
              <a:tr h="68085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 Общее земледелие, защита растений и селекция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10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7227173"/>
                  </a:ext>
                </a:extLst>
              </a:tr>
              <a:tr h="69369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 Растениеводства и </a:t>
                      </a:r>
                      <a:r>
                        <a:rPr lang="ru-RU" sz="1600" u="none" strike="noStrike" dirty="0" err="1">
                          <a:effectLst/>
                          <a:latin typeface="Georgia" panose="02040502050405020303" pitchFamily="18" charset="0"/>
                        </a:rPr>
                        <a:t>плодоовощеводства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12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34712"/>
                  </a:ext>
                </a:extLst>
              </a:tr>
              <a:tr h="35218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Итого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40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</a:rPr>
                        <a:t>31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</a:rPr>
                        <a:t>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072842"/>
                  </a:ext>
                </a:extLst>
              </a:tr>
            </a:tbl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5986089"/>
              </p:ext>
            </p:extLst>
          </p:nvPr>
        </p:nvGraphicFramePr>
        <p:xfrm>
          <a:off x="6995003" y="3016366"/>
          <a:ext cx="5142848" cy="31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69905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cdn.qwenlm.ai/output/5be457d8-d0eb-45ff-bad8-1061e6c0a682/image_gen/6004adc3-e640-4f89-8907-58b77dad1c36/1776709056.png?key=eyJhbGciOiJIUzI1NiIsInR5cCI6IkpXVCJ9.eyJyZXNvdXJjZV91c2VyX2lkIjoiNWJlNDU3ZDgtZDBlYi00NWZmLWJhZDgtMTA2MWU2YzBhNjgyIiwicmVzb3VyY2VfaWQiOiIxNzc2NzA5MDU2IiwicmVzb3VyY2VfY2hhdF9pZCI6ImQ5MzQxNDBkLTg4MjYtNDE1YS05NmMwLWFhNDRiZjJhOGI5MSJ9.UFU3Um2bCR5ixKBTiOONg08VbpWTinECcp9H2Cgcf3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0"/>
            <a:ext cx="1229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91498" y="104793"/>
            <a:ext cx="6453142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ВЫПОЛНЕНИЕ КОНТРОЛЬНЫХ ЦИФР ПРИЕМА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612910"/>
              </p:ext>
            </p:extLst>
          </p:nvPr>
        </p:nvGraphicFramePr>
        <p:xfrm>
          <a:off x="422316" y="929705"/>
          <a:ext cx="11414083" cy="5298374"/>
        </p:xfrm>
        <a:graphic>
          <a:graphicData uri="http://schemas.openxmlformats.org/drawingml/2006/table">
            <a:tbl>
              <a:tblPr>
                <a:solidFill>
                  <a:srgbClr val="CCFFCC">
                    <a:alpha val="69804"/>
                  </a:srgbClr>
                </a:solidFill>
                <a:tableStyleId>{5C22544A-7EE6-4342-B048-85BDC9FD1C3A}</a:tableStyleId>
              </a:tblPr>
              <a:tblGrid>
                <a:gridCol w="3702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2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3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10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97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02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02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534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 Показатели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err="1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ед.изм</a:t>
                      </a:r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44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Доля иностранных студентов (приведенного контингента) в общей численности обучающихся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1,7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2,4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3,6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3,6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3,4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4,7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44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Доля обучающихся по договорам о целевом обучении в приведенном контингенте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+mn-ea"/>
                          <a:cs typeface="Arial" panose="020B0604020202020204" pitchFamily="34" charset="0"/>
                        </a:rPr>
                        <a:t>7,3</a:t>
                      </a:r>
                    </a:p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7,3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10,1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7,8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12,5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6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в т.ч. набор по целевой квоте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44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Доля обучающихся (приведенного контингента) по программам магистратуры и аспирантуры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15,6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16,3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18,67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15,16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18,4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23,99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363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Доля обучающихся по программам </a:t>
                      </a:r>
                      <a:r>
                        <a:rPr lang="ru-RU" sz="1600" u="none" strike="noStrike" dirty="0" err="1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бакалавриата</a:t>
                      </a:r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600" u="none" strike="noStrike" dirty="0" err="1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специалитета</a:t>
                      </a:r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 и магистратуры по очной форме обучения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42,6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51,5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49,34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48,85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50,4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53,2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5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Средний балл ЕГЭ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56,42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59,25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57,79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59,8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55,48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61,32</a:t>
                      </a:r>
                    </a:p>
                  </a:txBody>
                  <a:tcPr marL="7755" marR="7755" marT="77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932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cdn.qwenlm.ai/output/5be457d8-d0eb-45ff-bad8-1061e6c0a682/image_gen/6004adc3-e640-4f89-8907-58b77dad1c36/1776709056.png?key=eyJhbGciOiJIUzI1NiIsInR5cCI6IkpXVCJ9.eyJyZXNvdXJjZV91c2VyX2lkIjoiNWJlNDU3ZDgtZDBlYi00NWZmLWJhZDgtMTA2MWU2YzBhNjgyIiwicmVzb3VyY2VfaWQiOiIxNzc2NzA5MDU2IiwicmVzb3VyY2VfY2hhdF9pZCI6ImQ5MzQxNDBkLTg4MjYtNDE1YS05NmMwLWFhNDRiZjJhOGI5MSJ9.UFU3Um2bCR5ixKBTiOONg08VbpWTinECcp9H2Cgcf3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91498" y="104793"/>
            <a:ext cx="2013222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Образование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6DB8590-63C2-22D0-57E3-DE5F8739CA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860377"/>
              </p:ext>
            </p:extLst>
          </p:nvPr>
        </p:nvGraphicFramePr>
        <p:xfrm>
          <a:off x="349136" y="831270"/>
          <a:ext cx="11563001" cy="5436530"/>
        </p:xfrm>
        <a:graphic>
          <a:graphicData uri="http://schemas.openxmlformats.org/drawingml/2006/table">
            <a:tbl>
              <a:tblPr>
                <a:solidFill>
                  <a:srgbClr val="CCFFCC">
                    <a:alpha val="69804"/>
                  </a:srgbClr>
                </a:solidFill>
              </a:tblPr>
              <a:tblGrid>
                <a:gridCol w="1735308">
                  <a:extLst>
                    <a:ext uri="{9D8B030D-6E8A-4147-A177-3AD203B41FA5}">
                      <a16:colId xmlns:a16="http://schemas.microsoft.com/office/drawing/2014/main" val="3668792378"/>
                    </a:ext>
                  </a:extLst>
                </a:gridCol>
                <a:gridCol w="1769671">
                  <a:extLst>
                    <a:ext uri="{9D8B030D-6E8A-4147-A177-3AD203B41FA5}">
                      <a16:colId xmlns:a16="http://schemas.microsoft.com/office/drawing/2014/main" val="373027652"/>
                    </a:ext>
                  </a:extLst>
                </a:gridCol>
                <a:gridCol w="2113299">
                  <a:extLst>
                    <a:ext uri="{9D8B030D-6E8A-4147-A177-3AD203B41FA5}">
                      <a16:colId xmlns:a16="http://schemas.microsoft.com/office/drawing/2014/main" val="1572100904"/>
                    </a:ext>
                  </a:extLst>
                </a:gridCol>
                <a:gridCol w="2113299">
                  <a:extLst>
                    <a:ext uri="{9D8B030D-6E8A-4147-A177-3AD203B41FA5}">
                      <a16:colId xmlns:a16="http://schemas.microsoft.com/office/drawing/2014/main" val="344371950"/>
                    </a:ext>
                  </a:extLst>
                </a:gridCol>
                <a:gridCol w="1684328">
                  <a:extLst>
                    <a:ext uri="{9D8B030D-6E8A-4147-A177-3AD203B41FA5}">
                      <a16:colId xmlns:a16="http://schemas.microsoft.com/office/drawing/2014/main" val="243738351"/>
                    </a:ext>
                  </a:extLst>
                </a:gridCol>
                <a:gridCol w="2147096">
                  <a:extLst>
                    <a:ext uri="{9D8B030D-6E8A-4147-A177-3AD203B41FA5}">
                      <a16:colId xmlns:a16="http://schemas.microsoft.com/office/drawing/2014/main" val="1905037031"/>
                    </a:ext>
                  </a:extLst>
                </a:gridCol>
              </a:tblGrid>
              <a:tr h="543653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Год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Контингент студентов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Приведенный контингент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929143"/>
                  </a:ext>
                </a:extLst>
              </a:tr>
              <a:tr h="5436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очно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очно-заочно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заочно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760781"/>
                  </a:ext>
                </a:extLst>
              </a:tr>
              <a:tr h="5436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1341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617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689,4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7104235"/>
                  </a:ext>
                </a:extLst>
              </a:tr>
              <a:tr h="5436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1320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619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689,1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3500204"/>
                  </a:ext>
                </a:extLst>
              </a:tr>
              <a:tr h="5436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1344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634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842809"/>
                  </a:ext>
                </a:extLst>
              </a:tr>
              <a:tr h="5436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1370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670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6693251"/>
                  </a:ext>
                </a:extLst>
              </a:tr>
              <a:tr h="5436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1424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772,4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1716402"/>
                  </a:ext>
                </a:extLst>
              </a:tr>
              <a:tr h="5436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1394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677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784,7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839331"/>
                  </a:ext>
                </a:extLst>
              </a:tr>
              <a:tr h="5436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1387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670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36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План 2030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1484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6980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756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dn.qwenlm.ai/output/5be457d8-d0eb-45ff-bad8-1061e6c0a682/image_gen/6004adc3-e640-4f89-8907-58b77dad1c36/1776709056.png?key=eyJhbGciOiJIUzI1NiIsInR5cCI6IkpXVCJ9.eyJyZXNvdXJjZV91c2VyX2lkIjoiNWJlNDU3ZDgtZDBlYi00NWZmLWJhZDgtMTA2MWU2YzBhNjgyIiwicmVzb3VyY2VfaWQiOiIxNzc2NzA5MDU2IiwicmVzb3VyY2VfY2hhdF9pZCI6ImQ5MzQxNDBkLTg4MjYtNDE1YS05NmMwLWFhNDRiZjJhOGI5MSJ9.UFU3Um2bCR5ixKBTiOONg08VbpWTinECcp9H2Cgcf3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91497" y="104793"/>
            <a:ext cx="11753891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РЕАЛИЗАЦИЯ ПРОГРАММ ДОПОЛНИТЕЛЬНОГО ПРОФЕССИОНАЛЬНОГО ОБРАЗОВАНИЯ</a:t>
            </a: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240164"/>
              </p:ext>
            </p:extLst>
          </p:nvPr>
        </p:nvGraphicFramePr>
        <p:xfrm>
          <a:off x="148506" y="1596487"/>
          <a:ext cx="5442066" cy="4290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08099"/>
              </p:ext>
            </p:extLst>
          </p:nvPr>
        </p:nvGraphicFramePr>
        <p:xfrm>
          <a:off x="5801213" y="1596487"/>
          <a:ext cx="6300487" cy="43205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757055">
                  <a:extLst>
                    <a:ext uri="{9D8B030D-6E8A-4147-A177-3AD203B41FA5}">
                      <a16:colId xmlns:a16="http://schemas.microsoft.com/office/drawing/2014/main" val="2493940953"/>
                    </a:ext>
                  </a:extLst>
                </a:gridCol>
                <a:gridCol w="2473714">
                  <a:extLst>
                    <a:ext uri="{9D8B030D-6E8A-4147-A177-3AD203B41FA5}">
                      <a16:colId xmlns:a16="http://schemas.microsoft.com/office/drawing/2014/main" val="3423589708"/>
                    </a:ext>
                  </a:extLst>
                </a:gridCol>
                <a:gridCol w="791473">
                  <a:extLst>
                    <a:ext uri="{9D8B030D-6E8A-4147-A177-3AD203B41FA5}">
                      <a16:colId xmlns:a16="http://schemas.microsoft.com/office/drawing/2014/main" val="2525969973"/>
                    </a:ext>
                  </a:extLst>
                </a:gridCol>
                <a:gridCol w="1278245">
                  <a:extLst>
                    <a:ext uri="{9D8B030D-6E8A-4147-A177-3AD203B41FA5}">
                      <a16:colId xmlns:a16="http://schemas.microsoft.com/office/drawing/2014/main" val="2473601298"/>
                    </a:ext>
                  </a:extLst>
                </a:gridCol>
              </a:tblGrid>
              <a:tr h="2591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Georgia" panose="02040502050405020303" pitchFamily="18" charset="0"/>
                        </a:rPr>
                        <a:t>Направление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Georgia" panose="02040502050405020303" pitchFamily="18" charset="0"/>
                        </a:rPr>
                        <a:t>Примеры программ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Georgia" panose="02040502050405020303" pitchFamily="18" charset="0"/>
                        </a:rPr>
                        <a:t>Доля в доходе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FFC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Georgia" panose="02040502050405020303" pitchFamily="18" charset="0"/>
                        </a:rPr>
                        <a:t>Динамика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FFC000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9263197"/>
                  </a:ext>
                </a:extLst>
              </a:tr>
              <a:tr h="85457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Растениеводство и агрономия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Georgia" panose="02040502050405020303" pitchFamily="18" charset="0"/>
                        </a:rPr>
                        <a:t>Эффективность растениеводства, орошение, агрохимия, масличные культуры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~55–65%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Стабильный рост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406406"/>
                  </a:ext>
                </a:extLst>
              </a:tr>
              <a:tr h="64313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Рабочие специальности (ПО)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Садовник, рабочий хранилища, аппаратчик, замерщик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~25–35%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Рост за счёт корпоративных заказов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211401"/>
                  </a:ext>
                </a:extLst>
              </a:tr>
              <a:tr h="64313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Защита растений и диагностика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ПЦР-диагностика, фитопатогены, болезни растений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~3–5%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effectLst/>
                          <a:latin typeface="Georgia" panose="02040502050405020303" pitchFamily="18" charset="0"/>
                        </a:rPr>
                        <a:t>Нишевый</a:t>
                      </a:r>
                      <a:r>
                        <a:rPr lang="ru-RU" sz="1400" u="none" strike="noStrike" dirty="0">
                          <a:effectLst/>
                          <a:latin typeface="Georgia" panose="02040502050405020303" pitchFamily="18" charset="0"/>
                        </a:rPr>
                        <a:t>, низкий объём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666562"/>
                  </a:ext>
                </a:extLst>
              </a:tr>
              <a:tr h="64313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Садоводство и плодоовощеводство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Georgia" panose="02040502050405020303" pitchFamily="18" charset="0"/>
                        </a:rPr>
                        <a:t>Садовник, виноградарство,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~8–12%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Стабильно, сезонный спрос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47994"/>
                  </a:ext>
                </a:extLst>
              </a:tr>
              <a:tr h="43169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Землеустройство и геодезия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Кадастр, геодезия, ГИС-анализ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~2–4%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Низкая монетизация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267847"/>
                  </a:ext>
                </a:extLst>
              </a:tr>
              <a:tr h="64313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Цифровые технологии и биотехнологии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Цифра в АПК, микробиология, биотехнологии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Georgia" panose="02040502050405020303" pitchFamily="18" charset="0"/>
                        </a:rPr>
                        <a:t>~1–3%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Georgia" panose="02040502050405020303" pitchFamily="18" charset="0"/>
                        </a:rPr>
                        <a:t>Потенциал роста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959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1102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dn.qwenlm.ai/output/5be457d8-d0eb-45ff-bad8-1061e6c0a682/image_gen/6004adc3-e640-4f89-8907-58b77dad1c36/1776709056.png?key=eyJhbGciOiJIUzI1NiIsInR5cCI6IkpXVCJ9.eyJyZXNvdXJjZV91c2VyX2lkIjoiNWJlNDU3ZDgtZDBlYi00NWZmLWJhZDgtMTA2MWU2YzBhNjgyIiwicmVzb3VyY2VfaWQiOiIxNzc2NzA5MDU2IiwicmVzb3VyY2VfY2hhdF9pZCI6ImQ5MzQxNDBkLTg4MjYtNDE1YS05NmMwLWFhNDRiZjJhOGI5MSJ9.UFU3Um2bCR5ixKBTiOONg08VbpWTinECcp9H2Cgcf3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91498" y="104793"/>
            <a:ext cx="7225302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НАУКА  - ОБЪЕМ ПРИВЛЕЧЕННЫХ СРЕДСТВ ПО ГРАНТАМ И ХОЗ.ДОГОВОРАМ, ТЫС.РУБ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426467"/>
              </p:ext>
            </p:extLst>
          </p:nvPr>
        </p:nvGraphicFramePr>
        <p:xfrm>
          <a:off x="374073" y="989215"/>
          <a:ext cx="11563003" cy="5519649"/>
        </p:xfrm>
        <a:graphic>
          <a:graphicData uri="http://schemas.openxmlformats.org/drawingml/2006/table">
            <a:tbl>
              <a:tblPr firstRow="1" firstCol="1" bandRow="1">
                <a:solidFill>
                  <a:srgbClr val="CCFFCC">
                    <a:alpha val="69804"/>
                  </a:srgbClr>
                </a:solidFill>
                <a:tableStyleId>{93296810-A885-4BE3-A3E7-6D5BEEA58F35}</a:tableStyleId>
              </a:tblPr>
              <a:tblGrid>
                <a:gridCol w="5039042">
                  <a:extLst>
                    <a:ext uri="{9D8B030D-6E8A-4147-A177-3AD203B41FA5}">
                      <a16:colId xmlns:a16="http://schemas.microsoft.com/office/drawing/2014/main" val="349097445"/>
                    </a:ext>
                  </a:extLst>
                </a:gridCol>
                <a:gridCol w="1304708">
                  <a:extLst>
                    <a:ext uri="{9D8B030D-6E8A-4147-A177-3AD203B41FA5}">
                      <a16:colId xmlns:a16="http://schemas.microsoft.com/office/drawing/2014/main" val="3713678561"/>
                    </a:ext>
                  </a:extLst>
                </a:gridCol>
                <a:gridCol w="1261581">
                  <a:extLst>
                    <a:ext uri="{9D8B030D-6E8A-4147-A177-3AD203B41FA5}">
                      <a16:colId xmlns:a16="http://schemas.microsoft.com/office/drawing/2014/main" val="329925391"/>
                    </a:ext>
                  </a:extLst>
                </a:gridCol>
                <a:gridCol w="1283144">
                  <a:extLst>
                    <a:ext uri="{9D8B030D-6E8A-4147-A177-3AD203B41FA5}">
                      <a16:colId xmlns:a16="http://schemas.microsoft.com/office/drawing/2014/main" val="895555296"/>
                    </a:ext>
                  </a:extLst>
                </a:gridCol>
                <a:gridCol w="1230757">
                  <a:extLst>
                    <a:ext uri="{9D8B030D-6E8A-4147-A177-3AD203B41FA5}">
                      <a16:colId xmlns:a16="http://schemas.microsoft.com/office/drawing/2014/main" val="3922390611"/>
                    </a:ext>
                  </a:extLst>
                </a:gridCol>
                <a:gridCol w="1443771">
                  <a:extLst>
                    <a:ext uri="{9D8B030D-6E8A-4147-A177-3AD203B41FA5}">
                      <a16:colId xmlns:a16="http://schemas.microsoft.com/office/drawing/2014/main" val="4241345073"/>
                    </a:ext>
                  </a:extLst>
                </a:gridCol>
              </a:tblGrid>
              <a:tr h="12386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Наименование кафедры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002143"/>
                  </a:ext>
                </a:extLst>
              </a:tr>
              <a:tr h="140990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+mn-ea"/>
                          <a:cs typeface="Times New Roman" panose="02020603050405020304" pitchFamily="18" charset="0"/>
                        </a:rPr>
                        <a:t>Агрохимия и почвоведение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191,935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81,825,3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99,095,8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35,639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55,369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251259"/>
                  </a:ext>
                </a:extLst>
              </a:tr>
              <a:tr h="10085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Землеустройство и кадастры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63,618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155,369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62,999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21,359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110,847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048552"/>
                  </a:ext>
                </a:extLst>
              </a:tr>
              <a:tr h="9791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Общее земледелие, защита растений и селекция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387,168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609,969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340,615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554,363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593,510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681746"/>
                  </a:ext>
                </a:extLst>
              </a:tr>
              <a:tr h="883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Растениеводство и </a:t>
                      </a:r>
                      <a:r>
                        <a:rPr lang="ru-RU" sz="1600" u="none" strike="noStrike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Times New Roman" panose="02020603050405020304" pitchFamily="18" charset="0"/>
                        </a:rPr>
                        <a:t>плодоовощеводство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40,604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145,160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124,049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151,848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221,777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2517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5229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cdn.qwenlm.ai/output/5be457d8-d0eb-45ff-bad8-1061e6c0a682/image_gen/6004adc3-e640-4f89-8907-58b77dad1c36/1776709056.png?key=eyJhbGciOiJIUzI1NiIsInR5cCI6IkpXVCJ9.eyJyZXNvdXJjZV91c2VyX2lkIjoiNWJlNDU3ZDgtZDBlYi00NWZmLWJhZDgtMTA2MWU2YzBhNjgyIiwicmVzb3VyY2VfaWQiOiIxNzc2NzA5MDU2IiwicmVzb3VyY2VfY2hhdF9pZCI6ImQ5MzQxNDBkLTg4MjYtNDE1YS05NmMwLWFhNDRiZjJhOGI5MSJ9.UFU3Um2bCR5ixKBTiOONg08VbpWTinECcp9H2Cgcf3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04330" y="83706"/>
            <a:ext cx="8533269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НАУКА  - ПОКАЗАТЕЛИ ПУБЛИКАЦИОННОЙ АКТИВНОСТИ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113044"/>
              </p:ext>
            </p:extLst>
          </p:nvPr>
        </p:nvGraphicFramePr>
        <p:xfrm>
          <a:off x="304798" y="792480"/>
          <a:ext cx="11592561" cy="5466080"/>
        </p:xfrm>
        <a:graphic>
          <a:graphicData uri="http://schemas.openxmlformats.org/drawingml/2006/table">
            <a:tbl>
              <a:tblPr firstRow="1" firstCol="1" bandRow="1">
                <a:solidFill>
                  <a:srgbClr val="CCFFCC">
                    <a:alpha val="69804"/>
                  </a:srgbClr>
                </a:solidFill>
                <a:tableStyleId>{5C22544A-7EE6-4342-B048-85BDC9FD1C3A}</a:tableStyleId>
              </a:tblPr>
              <a:tblGrid>
                <a:gridCol w="4299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8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39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39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70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05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19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3720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109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Показатель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Ед. изм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2024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2025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21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Число публикаций в изданиях, индексируемых в информационно-аналитической системе научного цитирования РИНЦ на 100 НПР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План 550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шт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341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443,32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466,02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754,12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21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Число публикаций в журналах, входящих в ядро РИНЦ, не включая индексируемые в информационно-аналитических системах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Web of Science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и (или)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Scopus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на 100 НПР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План 55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шт.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65,3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69,64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35,82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29,54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45,66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9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Свидетельства, патенты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шт.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5431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s://cdn.qwenlm.ai/output/5be457d8-d0eb-45ff-bad8-1061e6c0a682/image_gen/6004adc3-e640-4f89-8907-58b77dad1c36/1776709056.png?key=eyJhbGciOiJIUzI1NiIsInR5cCI6IkpXVCJ9.eyJyZXNvdXJjZV91c2VyX2lkIjoiNWJlNDU3ZDgtZDBlYi00NWZmLWJhZDgtMTA2MWU2YzBhNjgyIiwicmVzb3VyY2VfaWQiOiIxNzc2NzA5MDU2IiwicmVzb3VyY2VfY2hhdF9pZCI6ImQ5MzQxNDBkLTg4MjYtNDE1YS05NmMwLWFhNDRiZjJhOGI5MSJ9.UFU3Um2bCR5ixKBTiOONg08VbpWTinECcp9H2Cgcf3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91498" y="104793"/>
            <a:ext cx="4604022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РЕЙТИНГ КУРАТОРОВ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0AD4E9F5-86F8-A1D0-4BB3-A4E02FA955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334647"/>
              </p:ext>
            </p:extLst>
          </p:nvPr>
        </p:nvGraphicFramePr>
        <p:xfrm>
          <a:off x="5086573" y="625456"/>
          <a:ext cx="7105427" cy="59698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33173">
                  <a:extLst>
                    <a:ext uri="{9D8B030D-6E8A-4147-A177-3AD203B41FA5}">
                      <a16:colId xmlns:a16="http://schemas.microsoft.com/office/drawing/2014/main" val="3904015421"/>
                    </a:ext>
                  </a:extLst>
                </a:gridCol>
                <a:gridCol w="2459969">
                  <a:extLst>
                    <a:ext uri="{9D8B030D-6E8A-4147-A177-3AD203B41FA5}">
                      <a16:colId xmlns:a16="http://schemas.microsoft.com/office/drawing/2014/main" val="992852513"/>
                    </a:ext>
                  </a:extLst>
                </a:gridCol>
                <a:gridCol w="1312285">
                  <a:extLst>
                    <a:ext uri="{9D8B030D-6E8A-4147-A177-3AD203B41FA5}">
                      <a16:colId xmlns:a16="http://schemas.microsoft.com/office/drawing/2014/main" val="2059351565"/>
                    </a:ext>
                  </a:extLst>
                </a:gridCol>
              </a:tblGrid>
              <a:tr h="2843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ФИО куратора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Группы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Баллы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998843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Даминова Аниса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Ильдаровна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Б131-05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88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88974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Гараев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Разиль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Ильсурович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Б141-05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55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323595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Логинов Николай Александрович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Б121-06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48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557097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Сержанова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Альбина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Рафаилевна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Б151-04, Б121-04, М151-02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48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856854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Сабирова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Разина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Мавлетгараевна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Б151-01, Б131-01, Б121-01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47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916186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Колесар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Валерия  Александровна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Б151-02, Б131-02, Б141-02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47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48240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Семенов Павел Геннадьевич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Б151-03, Б141-04, Б132-03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45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412051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Вафин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Ильшат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Хафизович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М151-01, М141-01,Б112-01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30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488782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Егоров Леонид Михайлович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Б121-05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29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9606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Савдур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Светлана Николаевна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Б141-07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14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9836587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Медведев Никита Андреевич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Б141-01, Б121-02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12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830975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Абрамова Галина Викторовна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Б141-03, Б131-03, Б121-03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12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176096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Яхин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Ильдар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Фаритович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Б131-06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11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911465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Сафиоллин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Фаик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Набевич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М141-03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73651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Абрамов Александр Геннадьевич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Б121-03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80154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Сочнева Светлана Викторовна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Б141-06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3643997"/>
                  </a:ext>
                </a:extLst>
              </a:tr>
              <a:tr h="316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Сулейманов Салават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Рязяпович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М151-03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82" marR="53282" marT="0" marB="0"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735642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854668" y="3020663"/>
            <a:ext cx="12570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  <a:reflection blurRad="6350" stA="60000" endA="900" endPos="58000" dir="5400000" sy="-100000" algn="bl" rotWithShape="0"/>
                </a:effectLst>
              </a:rPr>
              <a:t>100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224" y="874998"/>
            <a:ext cx="1759323" cy="172585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ysClr val="window" lastClr="FFFFFF">
                <a:alpha val="22000"/>
              </a:sys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202" y="1604464"/>
            <a:ext cx="1964960" cy="1987205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521" y="3581293"/>
            <a:ext cx="1915031" cy="1804452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626" y="4434305"/>
            <a:ext cx="1886517" cy="17869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0" y="3409677"/>
            <a:ext cx="1863460" cy="181752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3" y="1633496"/>
            <a:ext cx="1808982" cy="1834461"/>
          </a:xfrm>
          <a:prstGeom prst="ellipse">
            <a:avLst/>
          </a:prstGeom>
          <a:ln w="63500" cap="rnd">
            <a:solidFill>
              <a:sysClr val="window" lastClr="FFFFFF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ysClr val="window" lastClr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42373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s://cdn.qwenlm.ai/output/5be457d8-d0eb-45ff-bad8-1061e6c0a682/image_gen/6004adc3-e640-4f89-8907-58b77dad1c36/1776709056.png?key=eyJhbGciOiJIUzI1NiIsInR5cCI6IkpXVCJ9.eyJyZXNvdXJjZV91c2VyX2lkIjoiNWJlNDU3ZDgtZDBlYi00NWZmLWJhZDgtMTA2MWU2YzBhNjgyIiwicmVzb3VyY2VfaWQiOiIxNzc2NzA5MDU2IiwicmVzb3VyY2VfY2hhdF9pZCI6ImQ5MzQxNDBkLTg4MjYtNDE1YS05NmMwLWFhNDRiZjJhOGI5MSJ9.UFU3Um2bCR5ixKBTiOONg08VbpWTinECcp9H2Cgcf3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71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06588" y="193538"/>
            <a:ext cx="8535942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Стипендиаты Министра сельского хозяйства и продовольствия РТ 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80437" y="847186"/>
            <a:ext cx="3080234" cy="0"/>
          </a:xfrm>
          <a:prstGeom prst="line">
            <a:avLst/>
          </a:prstGeom>
          <a:ln w="38100">
            <a:solidFill>
              <a:srgbClr val="E77A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06588" y="3337493"/>
            <a:ext cx="119788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971226"/>
              </p:ext>
            </p:extLst>
          </p:nvPr>
        </p:nvGraphicFramePr>
        <p:xfrm>
          <a:off x="194465" y="754841"/>
          <a:ext cx="11870626" cy="22525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44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1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14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22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Фамилия Имя  Отчество</a:t>
                      </a:r>
                    </a:p>
                  </a:txBody>
                  <a:tcPr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Группа</a:t>
                      </a:r>
                    </a:p>
                  </a:txBody>
                  <a:tcPr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Профиль</a:t>
                      </a:r>
                      <a:r>
                        <a:rPr lang="ru-RU" sz="1500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обучения</a:t>
                      </a:r>
                      <a:endParaRPr lang="ru-RU" sz="1500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kern="12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Зиятдинова</a:t>
                      </a: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Азалия </a:t>
                      </a:r>
                      <a:r>
                        <a:rPr lang="ru-RU" sz="1500" kern="12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Фидаилевна</a:t>
                      </a: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Б121-02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Биотехнология и защита растений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Мухамметкулыева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5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Раушания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5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Курбановна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Б121-02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Биотехнология и защита растений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Мусин </a:t>
                      </a:r>
                      <a:r>
                        <a:rPr lang="ru-RU" sz="15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Камиль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5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Рамилович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Б121-01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Агробизнес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Ахметов Алмаз </a:t>
                      </a:r>
                      <a:r>
                        <a:rPr lang="ru-RU" sz="15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Анисович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Б121-01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Агробизнес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kern="12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Камалутдинов</a:t>
                      </a:r>
                      <a:r>
                        <a:rPr lang="ru-RU" sz="1500" kern="12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500" kern="12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Раушан</a:t>
                      </a:r>
                      <a:r>
                        <a:rPr lang="ru-RU" sz="1500" kern="12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Рустемович </a:t>
                      </a:r>
                      <a:endParaRPr lang="ru-RU" sz="1500" kern="12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Б131-01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Агробизнес и цифровое земледелие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kern="12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Шайхутдинов</a:t>
                      </a:r>
                      <a:r>
                        <a:rPr lang="ru-RU" sz="1500" kern="12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500" kern="12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Айзат</a:t>
                      </a:r>
                      <a:r>
                        <a:rPr lang="ru-RU" sz="1500" kern="12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Булатович </a:t>
                      </a:r>
                      <a:endParaRPr lang="ru-RU" sz="1500" kern="12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Б131-02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Селекция и защита растений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256323"/>
              </p:ext>
            </p:extLst>
          </p:nvPr>
        </p:nvGraphicFramePr>
        <p:xfrm>
          <a:off x="180436" y="3593907"/>
          <a:ext cx="11884655" cy="1935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06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8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00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75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Фамилия Имя  Отчество</a:t>
                      </a:r>
                    </a:p>
                  </a:txBody>
                  <a:tcPr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Группа</a:t>
                      </a:r>
                    </a:p>
                  </a:txBody>
                  <a:tcPr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Профиль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обучения</a:t>
                      </a:r>
                      <a:endParaRPr lang="ru-RU" sz="1600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Галиуллина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5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Разиля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Мубараковна 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Б121-04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Агроэкология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kern="12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Закирова Дина </a:t>
                      </a:r>
                      <a:r>
                        <a:rPr lang="ru-RU" sz="1500" kern="12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Ильшатовна</a:t>
                      </a:r>
                      <a:r>
                        <a:rPr lang="ru-RU" sz="1500" kern="12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endParaRPr lang="ru-RU" sz="1500" kern="12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Б121-05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Технология производства и переработки сельскохозяйственной продукции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kern="12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Хисамиева</a:t>
                      </a: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Азалия </a:t>
                      </a:r>
                      <a:r>
                        <a:rPr lang="ru-RU" sz="1500" kern="12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Фидаилевна</a:t>
                      </a: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Б121-02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Биотехнология и защита растений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Валеева </a:t>
                      </a:r>
                      <a:r>
                        <a:rPr lang="ru-RU" sz="15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Элона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5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Алековна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Б131-05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Технология производства и переработки сельскохозяйственной продукции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kern="12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Юсупов Тимур </a:t>
                      </a:r>
                      <a:r>
                        <a:rPr lang="ru-RU" sz="1500" kern="12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Аделевич</a:t>
                      </a:r>
                      <a:r>
                        <a:rPr lang="ru-RU" sz="1500" kern="12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endParaRPr lang="ru-RU" sz="1500" kern="12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Б141-01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Агробизнес и цифровое земледелие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51009" y="3028913"/>
            <a:ext cx="8535942" cy="520663"/>
          </a:xfrm>
          <a:prstGeom prst="roundRect">
            <a:avLst/>
          </a:prstGeom>
          <a:solidFill>
            <a:srgbClr val="00B050">
              <a:alpha val="5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Стипендиаты Ректора Казанского ГАУ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6588" y="5545262"/>
            <a:ext cx="8535942" cy="520663"/>
          </a:xfrm>
          <a:prstGeom prst="roundRect">
            <a:avLst/>
          </a:prstGeom>
          <a:solidFill>
            <a:srgbClr val="00B050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Стипендиаты РОССЕЛЬХОЗБАНКА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66445"/>
              </p:ext>
            </p:extLst>
          </p:nvPr>
        </p:nvGraphicFramePr>
        <p:xfrm>
          <a:off x="194465" y="6136551"/>
          <a:ext cx="11784175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06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391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7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Фамилия Имя  Отчество</a:t>
                      </a:r>
                    </a:p>
                  </a:txBody>
                  <a:tcPr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Группа</a:t>
                      </a:r>
                    </a:p>
                  </a:txBody>
                  <a:tcPr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Профиль</a:t>
                      </a:r>
                      <a:r>
                        <a:rPr lang="ru-RU" sz="1500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обучения</a:t>
                      </a:r>
                      <a:endParaRPr lang="ru-RU" sz="1500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Шавалиева Азалия </a:t>
                      </a:r>
                      <a:r>
                        <a:rPr lang="ru-RU" sz="1500" kern="1200" dirty="0" err="1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Тахировна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Б121-05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5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Технология производства и переработки сельскохозяйственной продукции</a:t>
                      </a:r>
                    </a:p>
                  </a:txBody>
                  <a:tcPr anchor="ctr">
                    <a:solidFill>
                      <a:srgbClr val="CCFF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04432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2499</Words>
  <Application>Microsoft Office PowerPoint</Application>
  <PresentationFormat>Широкоэкранный</PresentationFormat>
  <Paragraphs>594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Georgia</vt:lpstr>
      <vt:lpstr>Open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</dc:creator>
  <cp:lastModifiedBy>HomeNET</cp:lastModifiedBy>
  <cp:revision>36</cp:revision>
  <dcterms:created xsi:type="dcterms:W3CDTF">2026-04-20T18:17:33Z</dcterms:created>
  <dcterms:modified xsi:type="dcterms:W3CDTF">2026-04-22T10:51:49Z</dcterms:modified>
</cp:coreProperties>
</file>