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73" r:id="rId17"/>
  </p:sldIdLst>
  <p:sldSz cx="24387175" cy="13716000"/>
  <p:notesSz cx="13716000" cy="243871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14187FE-9901-4E8A-844E-386B1E2459F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left>
          <a:right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right>
          <a:top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top>
          <a:bottom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bottom>
          <a:insideH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insideH>
          <a:insideV>
            <a:ln w="9525">
              <a:solidFill>
                <a:srgbClr val="9E9E9E"/>
              </a:solidFill>
              <a:prstDash val="solid"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0E88775-D168-4BE4-9A1B-0F90E3C54C8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left>
          <a:right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right>
          <a:top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  <a:bottom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  <a:insideH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H>
          <a:insideV>
            <a:ln w="127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  <a:fill>
          <a:solidFill>
            <a:srgbClr val="CDD4EA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234" y="96"/>
      </p:cViewPr>
      <p:guideLst>
        <p:guide orient="horz" pos="4320"/>
        <p:guide pos="76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048378" y="2244726"/>
            <a:ext cx="18290400" cy="4775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b">
            <a:normAutofit/>
          </a:bodyPr>
          <a:lstStyle>
            <a:defPPr/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Calibri"/>
              <a:buNone/>
              <a:defRPr sz="1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048378" y="7204076"/>
            <a:ext cx="18290400" cy="3311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lv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2pPr>
            <a:lvl3pPr lvl="2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4pPr>
            <a:lvl5pPr lvl="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A70D7179-D19B-43A5-B567-E149F6F81E6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1676607" y="730250"/>
            <a:ext cx="21033900" cy="2651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676607" y="3651250"/>
            <a:ext cx="21033900" cy="8702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1pPr>
            <a:lvl2pPr marL="914400" lvl="1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2pPr>
            <a:lvl3pPr marL="1371600" lvl="2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3pPr>
            <a:lvl4pPr marL="1828800" lvl="3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4pPr>
            <a:lvl5pPr marL="2286000" lvl="4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B94B8588-10A3-4C46-A80B-92ED1E61882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1663906" y="3419476"/>
            <a:ext cx="21033900" cy="57053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b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Calibri"/>
              <a:buNone/>
              <a:defRPr sz="1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body" idx="1"/>
          </p:nvPr>
        </p:nvSpPr>
        <p:spPr>
          <a:xfrm>
            <a:off x="1663906" y="9178926"/>
            <a:ext cx="21033900" cy="30005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 sz="4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4000"/>
              <a:buNone/>
              <a:defRPr sz="4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3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CD555352-AA80-42EE-B1C1-A3CC7A9AC7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1676607" y="730250"/>
            <a:ext cx="21033900" cy="2651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E119B1AA-B90F-42D9-9826-A0E135CB773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676607" y="730250"/>
            <a:ext cx="21033900" cy="2651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676607" y="3651250"/>
            <a:ext cx="10364400" cy="8702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1pPr>
            <a:lvl2pPr marL="914400" lvl="1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2pPr>
            <a:lvl3pPr marL="1371600" lvl="2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3pPr>
            <a:lvl4pPr marL="1828800" lvl="3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4pPr>
            <a:lvl5pPr marL="2286000" lvl="4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12345931" y="3651250"/>
            <a:ext cx="10364401" cy="8702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1pPr>
            <a:lvl2pPr marL="914400" lvl="1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2pPr>
            <a:lvl3pPr marL="1371600" lvl="2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3pPr>
            <a:lvl4pPr marL="1828800" lvl="3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4pPr>
            <a:lvl5pPr marL="2286000" lvl="4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E145D410-E997-4089-AD6F-3598F21EDA1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71D58C05-0373-4E95-A1B1-5E7A9842C13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1679784" y="730250"/>
            <a:ext cx="21033900" cy="2651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1679784" y="3362326"/>
            <a:ext cx="10317000" cy="16475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b">
            <a:normAutofit/>
          </a:bodyPr>
          <a:lstStyle>
            <a:defPPr/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1679784" y="5010148"/>
            <a:ext cx="10317000" cy="7369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1pPr>
            <a:lvl2pPr marL="914400" lvl="1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2pPr>
            <a:lvl3pPr marL="1371600" lvl="2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3pPr>
            <a:lvl4pPr marL="1828800" lvl="3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4pPr>
            <a:lvl5pPr marL="2286000" lvl="4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3"/>
          </p:nvPr>
        </p:nvSpPr>
        <p:spPr>
          <a:xfrm>
            <a:off x="12345931" y="3362326"/>
            <a:ext cx="10367399" cy="16475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b">
            <a:normAutofit/>
          </a:bodyPr>
          <a:lstStyle>
            <a:defPPr/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4"/>
          </p:nvPr>
        </p:nvSpPr>
        <p:spPr>
          <a:xfrm>
            <a:off x="12345931" y="5010148"/>
            <a:ext cx="10367399" cy="7369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1pPr>
            <a:lvl2pPr marL="914400" lvl="1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2pPr>
            <a:lvl3pPr marL="1371600" lvl="2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3pPr>
            <a:lvl4pPr marL="1828800" lvl="3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4pPr>
            <a:lvl5pPr marL="2286000" lvl="4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C727BDDE-0CB9-4E34-A0D8-FB33EE3811A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679784" y="914400"/>
            <a:ext cx="7865100" cy="3200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b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10367662" y="1974850"/>
            <a:ext cx="12345901" cy="97470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635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400"/>
              <a:buChar char="•"/>
              <a:defRPr sz="6400"/>
            </a:lvl1pPr>
            <a:lvl2pPr marL="914400" lvl="1" indent="-584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600"/>
              <a:buChar char="•"/>
              <a:defRPr sz="56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6pPr>
            <a:lvl7pPr marL="3200400" lvl="6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7pPr>
            <a:lvl8pPr marL="3657600" lvl="7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8pPr>
            <a:lvl9pPr marL="4114800" lvl="8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2"/>
          </p:nvPr>
        </p:nvSpPr>
        <p:spPr>
          <a:xfrm>
            <a:off x="1679784" y="4114800"/>
            <a:ext cx="7865100" cy="76230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DEF64AFB-39D3-4254-A5A9-560226F981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679784" y="914400"/>
            <a:ext cx="7865100" cy="3200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b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10367662" y="1974850"/>
            <a:ext cx="12345901" cy="97470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1679784" y="4114800"/>
            <a:ext cx="7865100" cy="76230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1F04B066-B392-45E4-BB72-644656C1E25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1676607" y="730250"/>
            <a:ext cx="21033900" cy="2651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 rot="5400000">
            <a:off x="7842267" y="-2514500"/>
            <a:ext cx="8702401" cy="210339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1pPr>
            <a:lvl2pPr marL="914400" lvl="1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2pPr>
            <a:lvl3pPr marL="1371600" lvl="2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3pPr>
            <a:lvl4pPr marL="1828800" lvl="3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4pPr>
            <a:lvl5pPr marL="2286000" lvl="4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8C7A3BC4-5B4D-4650-9AC4-7D957A0726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 rot="5400000">
            <a:off x="14269317" y="3912950"/>
            <a:ext cx="11623801" cy="5258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 rot="5400000">
            <a:off x="3600027" y="-1193050"/>
            <a:ext cx="11623801" cy="15470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>
            <a:defPPr/>
            <a:lvl1pPr marL="457200" lvl="0" indent="-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1pPr>
            <a:lvl2pPr marL="914400" lvl="1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2pPr>
            <a:lvl3pPr marL="1371600" lvl="2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3pPr>
            <a:lvl4pPr marL="1828800" lvl="3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4pPr>
            <a:lvl5pPr marL="2286000" lvl="4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1299BD64-23DE-4310-AA3C-51CB9EAC17B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Pr>
        <a:solidFill>
          <a:schemeClr val="lt1"/>
        </a:solidFill>
        <a:effectLst/>
      </p:bgPr>
    </p:bg>
    <p:spTree>
      <p:nvGrpSpPr>
        <p:cNvPr id="1" name="Group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Pr>
        <a:solidFill>
          <a:schemeClr val="lt1"/>
        </a:solidFill>
        <a:effectLst/>
      </p:bgPr>
    </p:bg>
    <p:spTree>
      <p:nvGrpSpPr>
        <p:cNvPr id="1" name="Group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1676607" y="730250"/>
            <a:ext cx="21033900" cy="2651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rmAutofit/>
          </a:bodyPr>
          <a:lstStyle/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1676607" y="3651250"/>
            <a:ext cx="21033900" cy="87024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rmAutofit/>
          </a:bodyPr>
          <a:lstStyle/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1676607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8078202" y="12712700"/>
            <a:ext cx="82305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17223336" y="12712700"/>
            <a:ext cx="5487000" cy="730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D5C2ADD4-5690-439F-857B-9C4DFAA4C3B7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defPPr/>
      <a:lvl1pPr marR="0" lvl="0" algn="l">
        <a:lnSpc>
          <a:spcPct val="90000"/>
        </a:lnSpc>
        <a:spcBef>
          <a:spcPts val="0"/>
        </a:spcBef>
        <a:spcAft>
          <a:spcPts val="0"/>
        </a:spcAft>
        <a:buClr>
          <a:schemeClr val="dk1"/>
        </a:buClr>
        <a:buSzPts val="8800"/>
        <a:buFont typeface="Calibri"/>
        <a:buNone/>
        <a:defRPr sz="88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None/>
        <a:defRPr sz="36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None/>
        <a:defRPr sz="36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None/>
        <a:defRPr sz="36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None/>
        <a:defRPr sz="36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None/>
        <a:defRPr sz="36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None/>
        <a:defRPr sz="36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None/>
        <a:defRPr sz="36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2800"/>
        <a:buFont typeface="Arial"/>
        <a:buNone/>
        <a:defRPr sz="36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/>
      <a:lvl1pPr marL="457200" marR="0" lvl="0" indent="-584200" algn="l">
        <a:lnSpc>
          <a:spcPct val="90000"/>
        </a:lnSpc>
        <a:spcBef>
          <a:spcPts val="2000"/>
        </a:spcBef>
        <a:spcAft>
          <a:spcPts val="0"/>
        </a:spcAft>
        <a:buClr>
          <a:schemeClr val="dk1"/>
        </a:buClr>
        <a:buSzPts val="5600"/>
        <a:buFont typeface="Arial"/>
        <a:buChar char="•"/>
        <a:defRPr sz="56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1pPr>
      <a:lvl2pPr marL="914400" marR="0" lvl="1" indent="-533400" algn="l">
        <a:lnSpc>
          <a:spcPct val="90000"/>
        </a:lnSpc>
        <a:spcBef>
          <a:spcPts val="1000"/>
        </a:spcBef>
        <a:spcAft>
          <a:spcPts val="0"/>
        </a:spcAft>
        <a:buClr>
          <a:schemeClr val="dk1"/>
        </a:buClr>
        <a:buSzPts val="4800"/>
        <a:buFont typeface="Arial"/>
        <a:buChar char="•"/>
        <a:defRPr sz="48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2pPr>
      <a:lvl3pPr marL="1371600" marR="0" lvl="2" indent="-482600" algn="l">
        <a:lnSpc>
          <a:spcPct val="90000"/>
        </a:lnSpc>
        <a:spcBef>
          <a:spcPts val="1000"/>
        </a:spcBef>
        <a:spcAft>
          <a:spcPts val="0"/>
        </a:spcAft>
        <a:buClr>
          <a:schemeClr val="dk1"/>
        </a:buClr>
        <a:buSzPts val="4000"/>
        <a:buFont typeface="Arial"/>
        <a:buChar char="•"/>
        <a:defRPr sz="40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3pPr>
      <a:lvl4pPr marL="1828800" marR="0" lvl="3" indent="-457200" algn="l">
        <a:lnSpc>
          <a:spcPct val="90000"/>
        </a:lnSpc>
        <a:spcBef>
          <a:spcPts val="1000"/>
        </a:spcBef>
        <a:spcAft>
          <a:spcPts val="0"/>
        </a:spcAft>
        <a:buClr>
          <a:schemeClr val="dk1"/>
        </a:buClr>
        <a:buSzPts val="3600"/>
        <a:buFont typeface="Arial"/>
        <a:buChar char="•"/>
        <a:defRPr sz="36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4pPr>
      <a:lvl5pPr marL="2286000" marR="0" lvl="4" indent="-457200" algn="l">
        <a:lnSpc>
          <a:spcPct val="90000"/>
        </a:lnSpc>
        <a:spcBef>
          <a:spcPts val="1000"/>
        </a:spcBef>
        <a:spcAft>
          <a:spcPts val="0"/>
        </a:spcAft>
        <a:buClr>
          <a:schemeClr val="dk1"/>
        </a:buClr>
        <a:buSzPts val="3600"/>
        <a:buFont typeface="Arial"/>
        <a:buChar char="•"/>
        <a:defRPr sz="36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5pPr>
      <a:lvl6pPr marL="2743200" marR="0" lvl="5" indent="-457200" algn="l">
        <a:lnSpc>
          <a:spcPct val="90000"/>
        </a:lnSpc>
        <a:spcBef>
          <a:spcPts val="1000"/>
        </a:spcBef>
        <a:spcAft>
          <a:spcPts val="0"/>
        </a:spcAft>
        <a:buClr>
          <a:schemeClr val="dk1"/>
        </a:buClr>
        <a:buSzPts val="3600"/>
        <a:buFont typeface="Arial"/>
        <a:buChar char="•"/>
        <a:defRPr sz="36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6pPr>
      <a:lvl7pPr marL="3200400" marR="0" lvl="6" indent="-457200" algn="l">
        <a:lnSpc>
          <a:spcPct val="90000"/>
        </a:lnSpc>
        <a:spcBef>
          <a:spcPts val="1000"/>
        </a:spcBef>
        <a:spcAft>
          <a:spcPts val="0"/>
        </a:spcAft>
        <a:buClr>
          <a:schemeClr val="dk1"/>
        </a:buClr>
        <a:buSzPts val="3600"/>
        <a:buFont typeface="Arial"/>
        <a:buChar char="•"/>
        <a:defRPr sz="36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7pPr>
      <a:lvl8pPr marL="3657600" marR="0" lvl="7" indent="-457200" algn="l">
        <a:lnSpc>
          <a:spcPct val="90000"/>
        </a:lnSpc>
        <a:spcBef>
          <a:spcPts val="1000"/>
        </a:spcBef>
        <a:spcAft>
          <a:spcPts val="0"/>
        </a:spcAft>
        <a:buClr>
          <a:schemeClr val="dk1"/>
        </a:buClr>
        <a:buSzPts val="3600"/>
        <a:buFont typeface="Arial"/>
        <a:buChar char="•"/>
        <a:defRPr sz="36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8pPr>
      <a:lvl9pPr marL="4114800" marR="0" lvl="8" indent="-457200" algn="l">
        <a:lnSpc>
          <a:spcPct val="90000"/>
        </a:lnSpc>
        <a:spcBef>
          <a:spcPts val="1000"/>
        </a:spcBef>
        <a:spcAft>
          <a:spcPts val="0"/>
        </a:spcAft>
        <a:buClr>
          <a:schemeClr val="dk1"/>
        </a:buClr>
        <a:buSzPts val="3600"/>
        <a:buFont typeface="Arial"/>
        <a:buChar char="•"/>
        <a:defRPr sz="36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9pPr>
    </p:bodyStyle>
    <p:otherStyle>
      <a:defPPr/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defPPr/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</p:titleStyle>
    <p:bodyStyle>
      <a:defPPr/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/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library.ru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puniversities.com/universities/china-agricultural-university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s://www.topuniversities.com/universities/iowa-state-university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Group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1"/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24387048" cy="13716000"/>
          </a:xfrm>
          <a:prstGeom prst="rect">
            <a:avLst/>
          </a:prstGeom>
          <a:ln>
            <a:noFill/>
          </a:ln>
        </p:spPr>
      </p:pic>
      <p:pic>
        <p:nvPicPr>
          <p:cNvPr id="83" name="Picture 83"/>
          <p:cNvPicPr/>
          <p:nvPr/>
        </p:nvPicPr>
        <p:blipFill>
          <a:blip r:embed="rId3"/>
          <a:srcRect/>
          <a:stretch/>
        </p:blipFill>
        <p:spPr>
          <a:xfrm>
            <a:off x="1638505" y="1435100"/>
            <a:ext cx="1740117" cy="1714500"/>
          </a:xfrm>
          <a:prstGeom prst="rect">
            <a:avLst/>
          </a:prstGeom>
          <a:ln>
            <a:noFill/>
          </a:ln>
        </p:spPr>
      </p:pic>
      <p:sp>
        <p:nvSpPr>
          <p:cNvPr id="84" name="Shape 84"/>
          <p:cNvSpPr/>
          <p:nvPr/>
        </p:nvSpPr>
        <p:spPr>
          <a:xfrm>
            <a:off x="1625803" y="4673600"/>
            <a:ext cx="21863666" cy="33443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200" b="0" i="0" u="none" strike="noStrike" cap="none">
                <a:solidFill>
                  <a:srgbClr val="FFFDEE"/>
                </a:solidFill>
                <a:latin typeface="Arial"/>
                <a:ea typeface="Arial"/>
                <a:cs typeface="Arial"/>
              </a:rPr>
              <a:t>ДОРОЖНАЯ КАРТА</a:t>
            </a:r>
            <a:endParaRPr sz="17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3200800" y="7620000"/>
            <a:ext cx="18243714" cy="12488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400" b="0" i="0" u="none" strike="noStrike" cap="none">
                <a:solidFill>
                  <a:srgbClr val="FFFDEE"/>
                </a:solidFill>
                <a:latin typeface="Arial"/>
                <a:ea typeface="Arial"/>
                <a:cs typeface="Arial"/>
              </a:rPr>
              <a:t>КАФЕДРЫ АГРОХИМИИ И ПОЧВОВЕДЕНИЯ</a:t>
            </a:r>
            <a:endParaRPr sz="6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9297562" y="8686800"/>
            <a:ext cx="6050189" cy="12488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400" b="0" i="0" u="none" strike="noStrike" cap="none" dirty="0" smtClean="0">
                <a:solidFill>
                  <a:srgbClr val="FFFDEE"/>
                </a:solidFill>
                <a:latin typeface="Arial"/>
                <a:ea typeface="Arial"/>
                <a:cs typeface="Arial"/>
              </a:rPr>
              <a:t>202</a:t>
            </a:r>
            <a:r>
              <a:rPr lang="ru-RU" sz="6400" dirty="0">
                <a:solidFill>
                  <a:srgbClr val="FFFDEE"/>
                </a:solidFill>
                <a:latin typeface="Arial"/>
                <a:ea typeface="Arial"/>
                <a:cs typeface="Arial"/>
              </a:rPr>
              <a:t>5</a:t>
            </a:r>
            <a:r>
              <a:rPr sz="6400" b="0" i="0" u="none" strike="noStrike" cap="none" dirty="0" smtClean="0">
                <a:solidFill>
                  <a:srgbClr val="FFFDEE"/>
                </a:solidFill>
                <a:latin typeface="Arial"/>
                <a:ea typeface="Arial"/>
                <a:cs typeface="Arial"/>
              </a:rPr>
              <a:t>-2030 </a:t>
            </a:r>
            <a:r>
              <a:rPr sz="6400" b="0" i="0" u="none" strike="noStrike" cap="none" dirty="0" err="1">
                <a:solidFill>
                  <a:srgbClr val="FFFDEE"/>
                </a:solidFill>
                <a:latin typeface="Arial"/>
                <a:ea typeface="Arial"/>
                <a:cs typeface="Arial"/>
              </a:rPr>
              <a:t>гг</a:t>
            </a:r>
            <a:r>
              <a:rPr sz="6400" b="0" i="0" u="none" strike="noStrike" cap="none" dirty="0">
                <a:solidFill>
                  <a:srgbClr val="FFFDEE"/>
                </a:solidFill>
                <a:latin typeface="Arial"/>
                <a:ea typeface="Arial"/>
                <a:cs typeface="Arial"/>
              </a:rPr>
              <a:t>.</a:t>
            </a:r>
            <a:endParaRPr sz="6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10542318" y="12446000"/>
            <a:ext cx="3454832" cy="69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0" y="0"/>
            <a:ext cx="9945343" cy="9944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9" name="Shape 89"/>
          <p:cNvSpPr/>
          <p:nvPr/>
        </p:nvSpPr>
        <p:spPr>
          <a:xfrm>
            <a:off x="1778222" y="10795000"/>
            <a:ext cx="5144143" cy="4533900"/>
          </a:xfrm>
          <a:prstGeom prst="roundRect">
            <a:avLst>
              <a:gd name="adj" fmla="val 13916"/>
            </a:avLst>
          </a:prstGeom>
          <a:noFill/>
          <a:ln w="63500">
            <a:solidFill>
              <a:srgbClr val="E3EEFF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1" name="Picture 91"/>
          <p:cNvPicPr/>
          <p:nvPr/>
        </p:nvPicPr>
        <p:blipFill>
          <a:blip r:embed="rId4"/>
          <a:srcRect/>
          <a:stretch/>
        </p:blipFill>
        <p:spPr>
          <a:xfrm>
            <a:off x="5368951" y="11934189"/>
            <a:ext cx="2103403" cy="1781810"/>
          </a:xfrm>
          <a:prstGeom prst="rect">
            <a:avLst/>
          </a:prstGeom>
          <a:ln>
            <a:noFill/>
          </a:ln>
        </p:spPr>
      </p:pic>
      <p:sp>
        <p:nvSpPr>
          <p:cNvPr id="92" name="Shape 92"/>
          <p:cNvSpPr/>
          <p:nvPr/>
        </p:nvSpPr>
        <p:spPr>
          <a:xfrm>
            <a:off x="635079" y="11442700"/>
            <a:ext cx="2819752" cy="4533900"/>
          </a:xfrm>
          <a:prstGeom prst="roundRect">
            <a:avLst>
              <a:gd name="adj" fmla="val 22376"/>
            </a:avLst>
          </a:prstGeom>
          <a:solidFill>
            <a:srgbClr val="E3EEFF">
              <a:alpha val="40000"/>
            </a:srgbClr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" name="Shape 93"/>
          <p:cNvSpPr/>
          <p:nvPr/>
        </p:nvSpPr>
        <p:spPr>
          <a:xfrm rot="5400000">
            <a:off x="21521124" y="7475225"/>
            <a:ext cx="3372299" cy="2359500"/>
          </a:xfrm>
          <a:prstGeom prst="roundRect">
            <a:avLst>
              <a:gd name="adj" fmla="val 16130"/>
            </a:avLst>
          </a:prstGeom>
          <a:noFill/>
          <a:ln w="63500">
            <a:solidFill>
              <a:srgbClr val="E3EEFF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5" name="Picture 95"/>
          <p:cNvPicPr/>
          <p:nvPr/>
        </p:nvPicPr>
        <p:blipFill>
          <a:blip r:embed="rId5"/>
          <a:srcRect/>
          <a:stretch/>
        </p:blipFill>
        <p:spPr>
          <a:xfrm>
            <a:off x="21068112" y="9330689"/>
            <a:ext cx="3318935" cy="3754121"/>
          </a:xfrm>
          <a:prstGeom prst="rect">
            <a:avLst/>
          </a:prstGeom>
          <a:ln>
            <a:noFill/>
          </a:ln>
        </p:spPr>
      </p:pic>
      <p:pic>
        <p:nvPicPr>
          <p:cNvPr id="97" name="Picture 97"/>
          <p:cNvPicPr/>
          <p:nvPr/>
        </p:nvPicPr>
        <p:blipFill>
          <a:blip r:embed="rId6"/>
          <a:srcRect/>
          <a:stretch/>
        </p:blipFill>
        <p:spPr>
          <a:xfrm>
            <a:off x="478840" y="0"/>
            <a:ext cx="4504003" cy="1057911"/>
          </a:xfrm>
          <a:prstGeom prst="rect">
            <a:avLst/>
          </a:prstGeom>
          <a:ln>
            <a:noFill/>
          </a:ln>
        </p:spPr>
      </p:pic>
      <p:pic>
        <p:nvPicPr>
          <p:cNvPr id="99" name="Picture 99"/>
          <p:cNvPicPr/>
          <p:nvPr/>
        </p:nvPicPr>
        <p:blipFill>
          <a:blip r:embed="rId7"/>
          <a:srcRect/>
          <a:stretch/>
        </p:blipFill>
        <p:spPr>
          <a:xfrm>
            <a:off x="3793954" y="0"/>
            <a:ext cx="2179612" cy="2340611"/>
          </a:xfrm>
          <a:prstGeom prst="rect">
            <a:avLst/>
          </a:prstGeom>
          <a:ln>
            <a:noFill/>
          </a:ln>
        </p:spPr>
      </p:pic>
      <p:pic>
        <p:nvPicPr>
          <p:cNvPr id="101" name="Picture 101"/>
          <p:cNvPicPr/>
          <p:nvPr/>
        </p:nvPicPr>
        <p:blipFill>
          <a:blip r:embed="rId8"/>
          <a:srcRect/>
          <a:stretch/>
        </p:blipFill>
        <p:spPr>
          <a:xfrm>
            <a:off x="0" y="237489"/>
            <a:ext cx="1375592" cy="3601720"/>
          </a:xfrm>
          <a:prstGeom prst="rect">
            <a:avLst/>
          </a:prstGeom>
          <a:ln>
            <a:noFill/>
          </a:ln>
        </p:spPr>
      </p:pic>
      <p:pic>
        <p:nvPicPr>
          <p:cNvPr id="103" name="Picture 103"/>
          <p:cNvPicPr/>
          <p:nvPr/>
        </p:nvPicPr>
        <p:blipFill>
          <a:blip r:embed="rId9"/>
          <a:srcRect/>
          <a:stretch/>
        </p:blipFill>
        <p:spPr>
          <a:xfrm>
            <a:off x="9094337" y="0"/>
            <a:ext cx="15292710" cy="6639322"/>
          </a:xfrm>
          <a:prstGeom prst="rect">
            <a:avLst/>
          </a:prstGeom>
          <a:ln>
            <a:noFill/>
          </a:ln>
        </p:spPr>
      </p:pic>
      <p:pic>
        <p:nvPicPr>
          <p:cNvPr id="105" name="Picture 105"/>
          <p:cNvPicPr/>
          <p:nvPr/>
        </p:nvPicPr>
        <p:blipFill>
          <a:blip r:embed="rId10"/>
          <a:srcRect/>
          <a:stretch/>
        </p:blipFill>
        <p:spPr>
          <a:xfrm>
            <a:off x="20730404" y="-954636"/>
            <a:ext cx="3788892" cy="6719751"/>
          </a:xfrm>
          <a:prstGeom prst="rect">
            <a:avLst/>
          </a:prstGeom>
          <a:ln>
            <a:noFill/>
          </a:ln>
        </p:spPr>
      </p:pic>
      <p:pic>
        <p:nvPicPr>
          <p:cNvPr id="107" name="Picture 107"/>
          <p:cNvPicPr/>
          <p:nvPr/>
        </p:nvPicPr>
        <p:blipFill>
          <a:blip r:embed="rId11"/>
          <a:srcRect/>
          <a:stretch/>
        </p:blipFill>
        <p:spPr>
          <a:xfrm>
            <a:off x="0" y="5384800"/>
            <a:ext cx="5677610" cy="8331200"/>
          </a:xfrm>
          <a:prstGeom prst="rect">
            <a:avLst/>
          </a:prstGeom>
          <a:ln>
            <a:noFill/>
          </a:ln>
        </p:spPr>
      </p:pic>
      <p:pic>
        <p:nvPicPr>
          <p:cNvPr id="109" name="Picture 109"/>
          <p:cNvPicPr/>
          <p:nvPr/>
        </p:nvPicPr>
        <p:blipFill>
          <a:blip r:embed="rId12"/>
          <a:srcRect/>
          <a:stretch/>
        </p:blipFill>
        <p:spPr>
          <a:xfrm>
            <a:off x="17549774" y="10435589"/>
            <a:ext cx="4199165" cy="3280410"/>
          </a:xfrm>
          <a:prstGeom prst="rect">
            <a:avLst/>
          </a:prstGeom>
          <a:ln>
            <a:noFill/>
          </a:ln>
        </p:spPr>
      </p:pic>
      <p:pic>
        <p:nvPicPr>
          <p:cNvPr id="111" name="Picture 111"/>
          <p:cNvPicPr/>
          <p:nvPr/>
        </p:nvPicPr>
        <p:blipFill>
          <a:blip r:embed="rId13"/>
          <a:srcRect/>
          <a:stretch/>
        </p:blipFill>
        <p:spPr>
          <a:xfrm>
            <a:off x="18442704" y="7505700"/>
            <a:ext cx="5944342" cy="62103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/>
        </p:nvSpPr>
        <p:spPr>
          <a:xfrm>
            <a:off x="670963" y="101378"/>
            <a:ext cx="214893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Общая характеристика – 2025: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Кафедры агрохимии и почвоведения</a:t>
            </a:r>
            <a:endParaRPr sz="5600" b="0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114" name="Table 114"/>
          <p:cNvGraphicFramePr/>
          <p:nvPr>
            <p:extLst>
              <p:ext uri="{D42A27DB-BD31-4B8C-83A1-F6EECF244321}">
                <p14:modId xmlns:p14="http://schemas.microsoft.com/office/powerpoint/2010/main" val="487901316"/>
              </p:ext>
            </p:extLst>
          </p:nvPr>
        </p:nvGraphicFramePr>
        <p:xfrm>
          <a:off x="1649663" y="7758000"/>
          <a:ext cx="21190615" cy="4711250"/>
        </p:xfrm>
        <a:graphic>
          <a:graphicData uri="http://schemas.openxmlformats.org/drawingml/2006/table">
            <a:tbl>
              <a:tblPr firstRow="1" bandRow="1">
                <a:noFill/>
                <a:tableStyleId>{C0E88775-D168-4BE4-9A1B-0F90E3C54C8D}</a:tableStyleId>
              </a:tblPr>
              <a:tblGrid>
                <a:gridCol w="8615608"/>
                <a:gridCol w="2326910"/>
                <a:gridCol w="2648723"/>
                <a:gridCol w="2722970"/>
                <a:gridCol w="2549494"/>
                <a:gridCol w="2326910"/>
              </a:tblGrid>
              <a:tr h="9422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u="none" strike="noStrike" cap="none" dirty="0" err="1"/>
                        <a:t>Показатели</a:t>
                      </a:r>
                      <a:endParaRPr sz="4800" u="none" strike="noStrike" cap="none" dirty="0"/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u="none" strike="noStrike" cap="none"/>
                        <a:t>2021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u="none" strike="noStrike" cap="none"/>
                        <a:t>2022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u="none" strike="noStrike" cap="none"/>
                        <a:t>2023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u="none" strike="noStrike" cap="none"/>
                        <a:t>2024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u="none" strike="noStrike" cap="none" dirty="0"/>
                        <a:t>2025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</a:tr>
              <a:tr h="9422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u="none" strike="noStrike" cap="none"/>
                        <a:t>Публикации Scopus, шт.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2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2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4800" b="1" u="none" strike="noStrike" cap="none"/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4800" b="1" u="none" strike="noStrike" cap="none"/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-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9422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u="none" strike="noStrike" cap="none"/>
                        <a:t>Публикации WoS, шт.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2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4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-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2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4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9422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u="none" strike="noStrike" cap="none"/>
                        <a:t>Публикации К1-К2, шт.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4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6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6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3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8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9422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u="none" strike="noStrike" cap="none"/>
                        <a:t>Средний индекс Хирша в РИНЦ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7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8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9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/>
                        <a:t>11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4800" b="1" u="none" strike="noStrike" cap="none" dirty="0"/>
                        <a:t>12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15" name="Shape 115"/>
          <p:cNvSpPr/>
          <p:nvPr/>
        </p:nvSpPr>
        <p:spPr>
          <a:xfrm>
            <a:off x="670971" y="1538378"/>
            <a:ext cx="23148000" cy="2698799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636270" y="4377055"/>
            <a:ext cx="23183216" cy="2680335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7" name="Shape 117"/>
          <p:cNvSpPr txBox="1"/>
          <p:nvPr/>
        </p:nvSpPr>
        <p:spPr>
          <a:xfrm>
            <a:off x="1644003" y="1792565"/>
            <a:ext cx="21528900" cy="21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Количество штатных единиц ППС: </a:t>
            </a:r>
            <a:r>
              <a:rPr sz="40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11,24 ед.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Профиль бакалавриата 35.03.03:</a:t>
            </a:r>
            <a:r>
              <a:rPr sz="40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Экологический менеджмент и аудит агроландшафтов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Профиль магистратуры 35.04.03:</a:t>
            </a:r>
            <a:r>
              <a:rPr sz="40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Экология почв и продовольственная безопасность </a:t>
            </a:r>
          </a:p>
        </p:txBody>
      </p:sp>
      <p:pic>
        <p:nvPicPr>
          <p:cNvPr id="119" name="Picture 119"/>
          <p:cNvPicPr/>
          <p:nvPr/>
        </p:nvPicPr>
        <p:blipFill>
          <a:blip r:embed="rId2"/>
          <a:srcRect/>
          <a:stretch/>
        </p:blipFill>
        <p:spPr>
          <a:xfrm>
            <a:off x="120195" y="2189706"/>
            <a:ext cx="1297146" cy="1145646"/>
          </a:xfrm>
          <a:prstGeom prst="rect">
            <a:avLst/>
          </a:prstGeom>
          <a:ln>
            <a:noFill/>
          </a:ln>
        </p:spPr>
      </p:pic>
      <p:sp>
        <p:nvSpPr>
          <p:cNvPr id="120" name="Shape 120"/>
          <p:cNvSpPr txBox="1"/>
          <p:nvPr/>
        </p:nvSpPr>
        <p:spPr>
          <a:xfrm>
            <a:off x="1644003" y="4670950"/>
            <a:ext cx="21734100" cy="20316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</a:t>
            </a:r>
            <a:r>
              <a:rPr sz="40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Основные преподаваемые дисциплины:</a:t>
            </a:r>
            <a:r>
              <a:rPr sz="40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сельскохозяйственная экология, геология, почвоведение, ландшафтоведение, агрохимия, картография почв, система удобрений, рекультивация нарушенных земель, агропочвоведение.</a:t>
            </a:r>
            <a:endParaRPr sz="3200" b="0" i="0" u="none" strike="noStrike" cap="non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</a:endParaRPr>
          </a:p>
        </p:txBody>
      </p:sp>
      <p:pic>
        <p:nvPicPr>
          <p:cNvPr id="122" name="Picture 122"/>
          <p:cNvPicPr/>
          <p:nvPr/>
        </p:nvPicPr>
        <p:blipFill>
          <a:blip r:embed="rId2"/>
          <a:srcRect/>
          <a:stretch/>
        </p:blipFill>
        <p:spPr>
          <a:xfrm>
            <a:off x="263466" y="5057992"/>
            <a:ext cx="1297146" cy="114564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/>
        </p:nvSpPr>
        <p:spPr>
          <a:xfrm>
            <a:off x="582980" y="245750"/>
            <a:ext cx="232212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Целевая модель – 2030: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Кадровая политика </a:t>
            </a:r>
            <a:endParaRPr sz="5600" b="0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5" name="Shape 125"/>
          <p:cNvSpPr/>
          <p:nvPr/>
        </p:nvSpPr>
        <p:spPr>
          <a:xfrm>
            <a:off x="967936" y="1960600"/>
            <a:ext cx="9426600" cy="1810200"/>
          </a:xfrm>
          <a:prstGeom prst="roundRect">
            <a:avLst>
              <a:gd name="adj" fmla="val 16667"/>
            </a:avLst>
          </a:prstGeom>
          <a:noFill/>
          <a:ln w="76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3825" tIns="183825" rIns="183825" bIns="1838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126" name="Shape 126"/>
          <p:cNvSpPr txBox="1"/>
          <p:nvPr/>
        </p:nvSpPr>
        <p:spPr>
          <a:xfrm>
            <a:off x="599440" y="2488565"/>
            <a:ext cx="9928860" cy="1275080"/>
          </a:xfrm>
          <a:prstGeom prst="rect">
            <a:avLst/>
          </a:prstGeom>
          <a:noFill/>
          <a:ln>
            <a:noFill/>
          </a:ln>
        </p:spPr>
        <p:txBody>
          <a:bodyPr wrap="square" lIns="183825" tIns="183825" rIns="183825" bIns="183825" anchor="t">
            <a:noAutofit/>
          </a:bodyPr>
          <a:lstStyle/>
          <a:p>
            <a:pPr marL="18415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  Достижение среднего возраста  ППС: </a:t>
            </a:r>
            <a:r>
              <a:rPr sz="3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39 лет</a:t>
            </a:r>
            <a:r>
              <a:rPr sz="4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4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7" name="Shape 127"/>
          <p:cNvSpPr txBox="1"/>
          <p:nvPr/>
        </p:nvSpPr>
        <p:spPr>
          <a:xfrm>
            <a:off x="695186" y="4283550"/>
            <a:ext cx="9677400" cy="2034599"/>
          </a:xfrm>
          <a:prstGeom prst="rect">
            <a:avLst/>
          </a:prstGeom>
          <a:noFill/>
          <a:ln>
            <a:noFill/>
          </a:ln>
        </p:spPr>
        <p:txBody>
          <a:bodyPr wrap="square" lIns="183825" tIns="183825" rIns="183825" bIns="18382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914400" marR="0" lvl="0" indent="-692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</a:pPr>
            <a:r>
              <a: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Подготовка преподавателей с высоким уровнем владения иностранным языком (английский язык)</a:t>
            </a:r>
            <a:endParaRPr sz="5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875738" y="4181566"/>
            <a:ext cx="9519000" cy="2347799"/>
          </a:xfrm>
          <a:prstGeom prst="roundRect">
            <a:avLst>
              <a:gd name="adj" fmla="val 16667"/>
            </a:avLst>
          </a:prstGeom>
          <a:noFill/>
          <a:ln w="76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3825" tIns="183825" rIns="183825" bIns="18382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30" name="Picture 130"/>
          <p:cNvPicPr/>
          <p:nvPr/>
        </p:nvPicPr>
        <p:blipFill>
          <a:blip r:embed="rId2"/>
          <a:srcRect/>
          <a:stretch/>
        </p:blipFill>
        <p:spPr>
          <a:xfrm>
            <a:off x="322450" y="3979178"/>
            <a:ext cx="1143000" cy="1082047"/>
          </a:xfrm>
          <a:prstGeom prst="rect">
            <a:avLst/>
          </a:prstGeom>
          <a:ln>
            <a:noFill/>
          </a:ln>
        </p:spPr>
      </p:pic>
      <p:pic>
        <p:nvPicPr>
          <p:cNvPr id="132" name="Picture 132"/>
          <p:cNvPicPr/>
          <p:nvPr/>
        </p:nvPicPr>
        <p:blipFill>
          <a:blip r:embed="rId2"/>
          <a:srcRect/>
          <a:stretch/>
        </p:blipFill>
        <p:spPr>
          <a:xfrm>
            <a:off x="384175" y="1817370"/>
            <a:ext cx="1143000" cy="996950"/>
          </a:xfrm>
          <a:prstGeom prst="rect">
            <a:avLst/>
          </a:prstGeom>
          <a:ln>
            <a:noFill/>
          </a:ln>
        </p:spPr>
      </p:pic>
      <p:sp>
        <p:nvSpPr>
          <p:cNvPr id="133" name="Shape 133"/>
          <p:cNvSpPr/>
          <p:nvPr/>
        </p:nvSpPr>
        <p:spPr>
          <a:xfrm>
            <a:off x="989486" y="6786982"/>
            <a:ext cx="9426600" cy="1810199"/>
          </a:xfrm>
          <a:prstGeom prst="roundRect">
            <a:avLst>
              <a:gd name="adj" fmla="val 16667"/>
            </a:avLst>
          </a:prstGeom>
          <a:noFill/>
          <a:ln w="76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3825" tIns="183825" rIns="183825" bIns="1838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2026830" y="7245450"/>
            <a:ext cx="6850499" cy="1046399"/>
          </a:xfrm>
          <a:prstGeom prst="rect">
            <a:avLst/>
          </a:prstGeom>
          <a:noFill/>
          <a:ln>
            <a:noFill/>
          </a:ln>
        </p:spPr>
        <p:txBody>
          <a:bodyPr wrap="square" lIns="183825" tIns="183825" rIns="183825" bIns="1838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Остепененность ППС: </a:t>
            </a:r>
            <a:r>
              <a:rPr sz="3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100%</a:t>
            </a:r>
            <a:endParaRPr sz="3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36" name="Picture 136"/>
          <p:cNvPicPr/>
          <p:nvPr/>
        </p:nvPicPr>
        <p:blipFill>
          <a:blip r:embed="rId2"/>
          <a:srcRect/>
          <a:stretch/>
        </p:blipFill>
        <p:spPr>
          <a:xfrm>
            <a:off x="446950" y="6721679"/>
            <a:ext cx="1143000" cy="1024945"/>
          </a:xfrm>
          <a:prstGeom prst="rect">
            <a:avLst/>
          </a:prstGeom>
          <a:ln>
            <a:noFill/>
          </a:ln>
        </p:spPr>
      </p:pic>
      <p:sp>
        <p:nvSpPr>
          <p:cNvPr id="137" name="Shape 137"/>
          <p:cNvSpPr/>
          <p:nvPr/>
        </p:nvSpPr>
        <p:spPr>
          <a:xfrm>
            <a:off x="989479" y="8834862"/>
            <a:ext cx="9426600" cy="1810199"/>
          </a:xfrm>
          <a:prstGeom prst="roundRect">
            <a:avLst>
              <a:gd name="adj" fmla="val 16667"/>
            </a:avLst>
          </a:prstGeom>
          <a:noFill/>
          <a:ln w="76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3825" tIns="183825" rIns="183825" bIns="1838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pic>
        <p:nvPicPr>
          <p:cNvPr id="139" name="Picture 139"/>
          <p:cNvPicPr/>
          <p:nvPr/>
        </p:nvPicPr>
        <p:blipFill>
          <a:blip r:embed="rId2"/>
          <a:srcRect/>
          <a:stretch/>
        </p:blipFill>
        <p:spPr>
          <a:xfrm>
            <a:off x="465725" y="8743447"/>
            <a:ext cx="1143000" cy="1025032"/>
          </a:xfrm>
          <a:prstGeom prst="rect">
            <a:avLst/>
          </a:prstGeom>
          <a:ln>
            <a:noFill/>
          </a:ln>
        </p:spPr>
      </p:pic>
      <p:sp>
        <p:nvSpPr>
          <p:cNvPr id="140" name="Shape 140"/>
          <p:cNvSpPr/>
          <p:nvPr/>
        </p:nvSpPr>
        <p:spPr>
          <a:xfrm>
            <a:off x="941671" y="11188050"/>
            <a:ext cx="9426600" cy="1810200"/>
          </a:xfrm>
          <a:prstGeom prst="roundRect">
            <a:avLst>
              <a:gd name="adj" fmla="val 16667"/>
            </a:avLst>
          </a:prstGeom>
          <a:noFill/>
          <a:ln w="76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3825" tIns="183825" rIns="183825" bIns="1838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2001557" y="11316632"/>
            <a:ext cx="7118099" cy="1601399"/>
          </a:xfrm>
          <a:prstGeom prst="rect">
            <a:avLst/>
          </a:prstGeom>
          <a:noFill/>
          <a:ln>
            <a:noFill/>
          </a:ln>
        </p:spPr>
        <p:txBody>
          <a:bodyPr wrap="square" lIns="183825" tIns="183825" rIns="183825" bIns="1838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Со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званием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600" b="1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профессора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:  </a:t>
            </a:r>
            <a:r>
              <a:rPr sz="3600" b="1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1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Со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званием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600" b="1" i="0" u="none" strike="noStrike" cap="none" dirty="0" err="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доцента</a:t>
            </a:r>
            <a:r>
              <a:rPr sz="3600" b="1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: </a:t>
            </a:r>
            <a:r>
              <a:rPr sz="36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 </a:t>
            </a:r>
            <a:r>
              <a:rPr lang="ru-RU" sz="3600" b="1" dirty="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4</a:t>
            </a:r>
            <a:endParaRPr sz="5600" b="1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</a:endParaRPr>
          </a:p>
        </p:txBody>
      </p:sp>
      <p:pic>
        <p:nvPicPr>
          <p:cNvPr id="143" name="Picture 143"/>
          <p:cNvPicPr/>
          <p:nvPr/>
        </p:nvPicPr>
        <p:blipFill>
          <a:blip r:embed="rId2"/>
          <a:srcRect/>
          <a:stretch/>
        </p:blipFill>
        <p:spPr>
          <a:xfrm>
            <a:off x="309098" y="11011278"/>
            <a:ext cx="1306095" cy="1171213"/>
          </a:xfrm>
          <a:prstGeom prst="rect">
            <a:avLst/>
          </a:prstGeom>
          <a:ln>
            <a:noFill/>
          </a:ln>
        </p:spPr>
      </p:pic>
      <p:graphicFrame>
        <p:nvGraphicFramePr>
          <p:cNvPr id="144" name="Table 144"/>
          <p:cNvGraphicFramePr/>
          <p:nvPr>
            <p:extLst>
              <p:ext uri="{D42A27DB-BD31-4B8C-83A1-F6EECF244321}">
                <p14:modId xmlns:p14="http://schemas.microsoft.com/office/powerpoint/2010/main" val="2331773673"/>
              </p:ext>
            </p:extLst>
          </p:nvPr>
        </p:nvGraphicFramePr>
        <p:xfrm>
          <a:off x="10914954" y="1870000"/>
          <a:ext cx="13010900" cy="11221900"/>
        </p:xfrm>
        <a:graphic>
          <a:graphicData uri="http://schemas.openxmlformats.org/drawingml/2006/table">
            <a:tbl>
              <a:tblPr>
                <a:noFill/>
                <a:tableStyleId>{814187FE-9901-4E8A-844E-386B1E2459F7}</a:tableStyleId>
              </a:tblPr>
              <a:tblGrid>
                <a:gridCol w="6505450"/>
                <a:gridCol w="6505450"/>
              </a:tblGrid>
              <a:tr h="10099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</a:rPr>
                        <a:t>Ф.И.О.</a:t>
                      </a:r>
                      <a:endParaRPr sz="2800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</a:rPr>
                        <a:t>Количество курируемых групп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</a:tr>
              <a:tr h="10212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3600" b="1" u="none" strike="noStrike" cap="none" dirty="0" err="1" smtClean="0">
                          <a:latin typeface="Calibri"/>
                          <a:ea typeface="Calibri"/>
                          <a:cs typeface="Calibri"/>
                        </a:rPr>
                        <a:t>Сахабиев</a:t>
                      </a:r>
                      <a:r>
                        <a:rPr lang="ru-RU" sz="3600" b="1" u="none" strike="noStrike" cap="none" baseline="0" dirty="0" smtClean="0">
                          <a:latin typeface="Calibri"/>
                          <a:ea typeface="Calibri"/>
                          <a:cs typeface="Calibri"/>
                        </a:rPr>
                        <a:t> И.А.</a:t>
                      </a:r>
                      <a:endParaRPr sz="3600" b="1" u="none" strike="noStrike" cap="none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1" u="none" strike="noStrike" cap="none" dirty="0" smtClean="0"/>
                        <a:t>-</a:t>
                      </a:r>
                      <a:endParaRPr sz="2800" b="1" u="none" strike="noStrike" cap="none" dirty="0"/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10212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Халиуллина З.М.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800" b="1" u="none" strike="noStrike" cap="none"/>
                        <a:t>-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10212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Гилязов М.Ю.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800" b="1" u="none" strike="noStrike" cap="none"/>
                        <a:t>-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10212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Михайлова М.Ю.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1" u="none" strike="noStrike" cap="none" dirty="0" smtClean="0"/>
                        <a:t>4</a:t>
                      </a:r>
                      <a:endParaRPr sz="2800" b="1" u="none" strike="noStrike" cap="none" dirty="0"/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10212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Агиева Г.Н.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800" b="1" u="none" strike="noStrike" cap="none"/>
                        <a:t>-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10212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Сержанова А.Р.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1" u="none" strike="noStrike" cap="none" dirty="0" smtClean="0"/>
                        <a:t>2</a:t>
                      </a:r>
                      <a:endParaRPr sz="2800" b="1" u="none" strike="noStrike" cap="none" dirty="0"/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10212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Гаффарова Л.Г.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1" u="none" strike="noStrike" cap="none" dirty="0" smtClean="0"/>
                        <a:t>-</a:t>
                      </a:r>
                      <a:endParaRPr sz="2800" b="1" u="none" strike="noStrike" cap="none" dirty="0"/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10212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Савдур С.Н.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1" u="none" strike="noStrike" cap="none" dirty="0" smtClean="0"/>
                        <a:t>1</a:t>
                      </a:r>
                      <a:endParaRPr sz="2800" b="1" u="none" strike="noStrike" cap="none" dirty="0"/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10212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Фасхутдинов Ф.Ш.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1" u="none" strike="noStrike" cap="none" dirty="0" smtClean="0"/>
                        <a:t>-</a:t>
                      </a:r>
                      <a:endParaRPr sz="2800" b="1" u="none" strike="noStrike" cap="none" dirty="0"/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10212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Гумеров И.Р.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2800" b="1" u="none" strike="noStrike" cap="none" dirty="0" smtClean="0"/>
                        <a:t>-</a:t>
                      </a:r>
                      <a:endParaRPr sz="2800" b="1" u="none" strike="noStrike" cap="none" dirty="0"/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5" name="Shape 145"/>
          <p:cNvSpPr txBox="1"/>
          <p:nvPr/>
        </p:nvSpPr>
        <p:spPr>
          <a:xfrm>
            <a:off x="1982468" y="9052175"/>
            <a:ext cx="7594800" cy="14246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2</a:t>
            </a:r>
            <a:r>
              <a:rPr sz="3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преподавател</a:t>
            </a:r>
            <a:r>
              <a:rPr lang="ru-RU" sz="3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я</a:t>
            </a:r>
            <a:r>
              <a:rPr sz="3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до</a:t>
            </a:r>
            <a:r>
              <a:rPr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39 </a:t>
            </a:r>
            <a:r>
              <a:rPr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лет</a:t>
            </a:r>
            <a:r>
              <a:rPr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/>
            </a:r>
            <a:br>
              <a:rPr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</a:br>
            <a:r>
              <a:rPr sz="3600" b="0" i="0" u="none" strike="noStrike" cap="none" dirty="0" err="1">
                <a:latin typeface="Calibri"/>
                <a:ea typeface="Calibri"/>
                <a:cs typeface="Calibri"/>
              </a:rPr>
              <a:t>Средний</a:t>
            </a:r>
            <a:r>
              <a:rPr sz="3600" b="0" i="0" u="none" strike="noStrike" cap="none" dirty="0">
                <a:latin typeface="Calibri"/>
                <a:ea typeface="Calibri"/>
                <a:cs typeface="Calibri"/>
              </a:rPr>
              <a:t> </a:t>
            </a:r>
            <a:r>
              <a:rPr sz="3600" b="0" i="0" u="none" strike="noStrike" cap="none" dirty="0" err="1">
                <a:latin typeface="Calibri"/>
                <a:ea typeface="Calibri"/>
                <a:cs typeface="Calibri"/>
              </a:rPr>
              <a:t>возраст</a:t>
            </a:r>
            <a:r>
              <a:rPr sz="3600" b="0" i="0" u="none" strike="noStrike" cap="none" dirty="0">
                <a:latin typeface="Calibri"/>
                <a:ea typeface="Calibri"/>
                <a:cs typeface="Calibri"/>
              </a:rPr>
              <a:t> ППС - </a:t>
            </a:r>
            <a:r>
              <a:rPr sz="3600" b="1" i="0" u="none" strike="noStrike" cap="none" dirty="0" smtClean="0">
                <a:latin typeface="Calibri"/>
                <a:ea typeface="Calibri"/>
                <a:cs typeface="Calibri"/>
              </a:rPr>
              <a:t>5</a:t>
            </a:r>
            <a:r>
              <a:rPr lang="ru-RU" sz="3600" b="1" i="0" u="none" strike="noStrike" cap="none" dirty="0" smtClean="0">
                <a:latin typeface="Calibri"/>
                <a:ea typeface="Calibri"/>
                <a:cs typeface="Calibri"/>
              </a:rPr>
              <a:t>1</a:t>
            </a:r>
            <a:r>
              <a:rPr sz="3600" b="1" i="0" u="none" strike="noStrike" cap="none" dirty="0" smtClean="0">
                <a:latin typeface="Calibri"/>
                <a:ea typeface="Calibri"/>
                <a:cs typeface="Calibri"/>
              </a:rPr>
              <a:t>,</a:t>
            </a:r>
            <a:r>
              <a:rPr lang="ru-RU" sz="3600" b="1" dirty="0">
                <a:latin typeface="Calibri"/>
                <a:ea typeface="Calibri"/>
                <a:cs typeface="Calibri"/>
              </a:rPr>
              <a:t>6</a:t>
            </a:r>
            <a:r>
              <a:rPr sz="3600" b="1" i="0" u="none" strike="noStrike" cap="none" dirty="0" smtClean="0">
                <a:latin typeface="Calibri"/>
                <a:ea typeface="Calibri"/>
                <a:cs typeface="Calibri"/>
              </a:rPr>
              <a:t> </a:t>
            </a:r>
            <a:r>
              <a:rPr sz="3600" b="1" i="0" u="none" strike="noStrike" cap="none" dirty="0" err="1">
                <a:latin typeface="Calibri"/>
                <a:ea typeface="Calibri"/>
                <a:cs typeface="Calibri"/>
              </a:rPr>
              <a:t>лет</a:t>
            </a:r>
            <a:endParaRPr sz="5600" b="1" i="0" u="none" strike="noStrike" cap="none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/>
        </p:nvSpPr>
        <p:spPr>
          <a:xfrm>
            <a:off x="670963" y="101378"/>
            <a:ext cx="214893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Общая характеристика – 2025: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Кафедры агрохимии и почвоведения</a:t>
            </a:r>
            <a:endParaRPr sz="5600" b="0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148" name="Table 148"/>
          <p:cNvGraphicFramePr/>
          <p:nvPr>
            <p:extLst>
              <p:ext uri="{D42A27DB-BD31-4B8C-83A1-F6EECF244321}">
                <p14:modId xmlns:p14="http://schemas.microsoft.com/office/powerpoint/2010/main" val="4015248349"/>
              </p:ext>
            </p:extLst>
          </p:nvPr>
        </p:nvGraphicFramePr>
        <p:xfrm>
          <a:off x="1193248" y="1832038"/>
          <a:ext cx="22473774" cy="10606380"/>
        </p:xfrm>
        <a:graphic>
          <a:graphicData uri="http://schemas.openxmlformats.org/drawingml/2006/table">
            <a:tbl>
              <a:tblPr>
                <a:noFill/>
                <a:tableStyleId>{814187FE-9901-4E8A-844E-386B1E2459F7}</a:tableStyleId>
              </a:tblPr>
              <a:tblGrid>
                <a:gridCol w="4160339"/>
                <a:gridCol w="3235411"/>
                <a:gridCol w="3917074"/>
                <a:gridCol w="5148300"/>
                <a:gridCol w="6012650"/>
              </a:tblGrid>
              <a:tr h="7959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</a:rPr>
                        <a:t>Ф.И.О.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</a:rPr>
                        <a:t>Индекс Хирша общий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</a:rPr>
                        <a:t>Индекс Хирша по ядру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</a:rPr>
                        <a:t>Количество статей “белый список” ур. 1-2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</a:rPr>
                        <a:t>Количество статей в журналах, входящих в RSCI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</a:tr>
              <a:tr h="7580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3600" b="1" u="none" strike="noStrike" cap="none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Сахабиев</a:t>
                      </a:r>
                      <a:r>
                        <a:rPr lang="ru-RU" sz="3600" b="1" u="none" strike="noStrike" cap="none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И.А.</a:t>
                      </a:r>
                      <a:endParaRPr sz="3600" b="1" u="none" strike="noStrike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3600" u="none" strike="noStrike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endParaRPr sz="3600" u="none" strike="noStrike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3600" b="1" u="none" strike="noStrike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endParaRPr sz="3600" b="1" u="none" strike="noStrike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3600" u="none" strike="noStrike" cap="none" dirty="0" smtClean="0">
                          <a:latin typeface="Calibri"/>
                          <a:ea typeface="Calibri"/>
                          <a:cs typeface="Calibri"/>
                        </a:rPr>
                        <a:t>18</a:t>
                      </a:r>
                      <a:endParaRPr sz="3600" u="none" strike="noStrike" cap="none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3600" u="none" strike="noStrike" cap="none" dirty="0" smtClean="0">
                          <a:latin typeface="Calibri"/>
                          <a:ea typeface="Calibri"/>
                          <a:cs typeface="Calibri"/>
                        </a:rPr>
                        <a:t>18</a:t>
                      </a:r>
                      <a:endParaRPr sz="3600" u="none" strike="noStrike" cap="none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7580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Халиуллина З.М.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15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14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7654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Гилязов М.Ю.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19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7654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Михайлова М.Ю.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14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7654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Агиева Г.Н.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7654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Сержанова А.Р.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11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7654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Гаффарова Л.Г.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7654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Савдур С.Н.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14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7654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Фасхутдинов Ф.Ш.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  <a:tr h="7654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latin typeface="Calibri"/>
                          <a:ea typeface="Calibri"/>
                          <a:cs typeface="Calibri"/>
                        </a:rPr>
                        <a:t>Гумеров И.Р.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b="1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600" u="none" strike="noStrike" cap="none" dirty="0">
                          <a:latin typeface="Calibri"/>
                          <a:ea typeface="Calibri"/>
                          <a:cs typeface="Calibri"/>
                        </a:rPr>
                        <a:t>1</a:t>
                      </a:r>
                    </a:p>
                  </a:txBody>
                  <a:tcPr marL="182875" marR="182875" marT="182850" marB="182850">
                    <a:lnL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1905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/>
        </p:nvSpPr>
        <p:spPr>
          <a:xfrm>
            <a:off x="484860" y="127150"/>
            <a:ext cx="231654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Ключевые параметры целевой модели 2025-2026 гг.: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Пути достижения </a:t>
            </a:r>
            <a:endParaRPr sz="56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1" name="Shape 151"/>
          <p:cNvSpPr/>
          <p:nvPr/>
        </p:nvSpPr>
        <p:spPr>
          <a:xfrm>
            <a:off x="16185373" y="2019476"/>
            <a:ext cx="7821301" cy="4535100"/>
          </a:xfrm>
          <a:prstGeom prst="roundRect">
            <a:avLst>
              <a:gd name="adj" fmla="val 16667"/>
            </a:avLst>
          </a:prstGeom>
          <a:noFill/>
          <a:ln w="66175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58775" tIns="158775" rIns="158775" bIns="15877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31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2" name="Shape 152"/>
          <p:cNvSpPr txBox="1"/>
          <p:nvPr/>
        </p:nvSpPr>
        <p:spPr>
          <a:xfrm>
            <a:off x="16279320" y="3066908"/>
            <a:ext cx="7821299" cy="2831400"/>
          </a:xfrm>
          <a:prstGeom prst="rect">
            <a:avLst/>
          </a:prstGeom>
          <a:noFill/>
          <a:ln>
            <a:noFill/>
          </a:ln>
        </p:spPr>
        <p:txBody>
          <a:bodyPr wrap="square" lIns="158775" tIns="158775" rIns="158775" bIns="158775" anchor="t">
            <a:sp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794123" marR="0" lvl="0" indent="-61302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392"/>
              <a:buFont typeface="Calibri"/>
              <a:buChar char="✓"/>
            </a:pPr>
            <a:r>
              <a:rPr sz="32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Новая образовательная программа по специалитету на английском языке;</a:t>
            </a:r>
          </a:p>
          <a:p>
            <a:pPr marL="794123" marR="0" lvl="0" indent="-6019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✓"/>
            </a:pPr>
            <a:r>
              <a:rPr sz="32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Новые программы ДПО совместно с  МСХА имени К. А. Тимирязева, Минсельхоз РТ 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17080452" y="1984886"/>
            <a:ext cx="5802300" cy="856500"/>
          </a:xfrm>
          <a:prstGeom prst="rect">
            <a:avLst/>
          </a:prstGeom>
          <a:noFill/>
          <a:ln>
            <a:noFill/>
          </a:ln>
        </p:spPr>
        <p:txBody>
          <a:bodyPr wrap="square" lIns="158775" tIns="158775" rIns="158775" bIns="158775" anchor="t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2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Образовательные программы </a:t>
            </a:r>
            <a:r>
              <a:rPr sz="3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:</a:t>
            </a:r>
            <a:endParaRPr sz="4863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4" name="Shape 154"/>
          <p:cNvSpPr/>
          <p:nvPr/>
        </p:nvSpPr>
        <p:spPr>
          <a:xfrm>
            <a:off x="8502516" y="7028291"/>
            <a:ext cx="7501800" cy="2540700"/>
          </a:xfrm>
          <a:prstGeom prst="roundRect">
            <a:avLst>
              <a:gd name="adj" fmla="val 16667"/>
            </a:avLst>
          </a:prstGeom>
          <a:noFill/>
          <a:ln w="66175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58775" tIns="158775" rIns="158775" bIns="15877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3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155" name="Shape 155"/>
          <p:cNvSpPr/>
          <p:nvPr/>
        </p:nvSpPr>
        <p:spPr>
          <a:xfrm>
            <a:off x="16308547" y="7019014"/>
            <a:ext cx="7731300" cy="2540700"/>
          </a:xfrm>
          <a:prstGeom prst="roundRect">
            <a:avLst>
              <a:gd name="adj" fmla="val 16667"/>
            </a:avLst>
          </a:prstGeom>
          <a:noFill/>
          <a:ln w="63725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52825" tIns="152825" rIns="152825" bIns="1528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4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156" name="Shape 156"/>
          <p:cNvSpPr txBox="1"/>
          <p:nvPr/>
        </p:nvSpPr>
        <p:spPr>
          <a:xfrm>
            <a:off x="16439108" y="7260963"/>
            <a:ext cx="7501799" cy="2112899"/>
          </a:xfrm>
          <a:prstGeom prst="rect">
            <a:avLst/>
          </a:prstGeom>
          <a:noFill/>
          <a:ln>
            <a:noFill/>
          </a:ln>
        </p:spPr>
        <p:txBody>
          <a:bodyPr wrap="square" lIns="152825" tIns="152825" rIns="152825" bIns="15282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761034" marR="0" lvl="0" indent="-57473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</a:pPr>
            <a:r>
              <a:rPr sz="314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Предлагаемая прогнозная стоимость образовательных </a:t>
            </a:r>
            <a:r>
              <a:rPr sz="314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программ ВО на 2026/2027 уч.год - 150 000 руб.</a:t>
            </a:r>
          </a:p>
        </p:txBody>
      </p:sp>
      <p:sp>
        <p:nvSpPr>
          <p:cNvPr id="157" name="Shape 157"/>
          <p:cNvSpPr/>
          <p:nvPr/>
        </p:nvSpPr>
        <p:spPr>
          <a:xfrm>
            <a:off x="8443700" y="1991998"/>
            <a:ext cx="7377900" cy="4604400"/>
          </a:xfrm>
          <a:prstGeom prst="roundRect">
            <a:avLst>
              <a:gd name="adj" fmla="val 16667"/>
            </a:avLst>
          </a:prstGeom>
          <a:noFill/>
          <a:ln w="66175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58775" tIns="158775" rIns="158775" bIns="1587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31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8" name="Shape 158"/>
          <p:cNvSpPr txBox="1"/>
          <p:nvPr/>
        </p:nvSpPr>
        <p:spPr>
          <a:xfrm>
            <a:off x="8754337" y="3431875"/>
            <a:ext cx="6979499" cy="2307900"/>
          </a:xfrm>
          <a:prstGeom prst="rect">
            <a:avLst/>
          </a:prstGeom>
          <a:noFill/>
          <a:ln>
            <a:noFill/>
          </a:ln>
        </p:spPr>
        <p:txBody>
          <a:bodyPr wrap="square" lIns="158775" tIns="158775" rIns="158775" bIns="158775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Привлечение преподавателей, ученых, в том числе,</a:t>
            </a:r>
            <a:r>
              <a:rPr sz="3227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2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со степенью PhD вузов TOP QS 500</a:t>
            </a:r>
            <a:r>
              <a:rPr sz="3227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2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и с высоким индексом Хирша.</a:t>
            </a:r>
            <a:endParaRPr sz="253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" name="Shape 159"/>
          <p:cNvSpPr txBox="1"/>
          <p:nvPr/>
        </p:nvSpPr>
        <p:spPr>
          <a:xfrm>
            <a:off x="9689627" y="2285445"/>
            <a:ext cx="5046600" cy="856500"/>
          </a:xfrm>
          <a:prstGeom prst="rect">
            <a:avLst/>
          </a:prstGeom>
          <a:noFill/>
          <a:ln>
            <a:noFill/>
          </a:ln>
        </p:spPr>
        <p:txBody>
          <a:bodyPr wrap="square" lIns="158775" tIns="158775" rIns="158775" bIns="158775" anchor="t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2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Кадровая политика </a:t>
            </a:r>
            <a:r>
              <a:rPr sz="3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: </a:t>
            </a:r>
            <a:endParaRPr sz="4863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0" name="Shape 160"/>
          <p:cNvSpPr txBox="1"/>
          <p:nvPr/>
        </p:nvSpPr>
        <p:spPr>
          <a:xfrm>
            <a:off x="9847426" y="7028285"/>
            <a:ext cx="5695499" cy="669000"/>
          </a:xfrm>
          <a:prstGeom prst="rect">
            <a:avLst/>
          </a:prstGeom>
          <a:noFill/>
          <a:ln>
            <a:noFill/>
          </a:ln>
        </p:spPr>
        <p:txBody>
          <a:bodyPr wrap="square" lIns="158775" tIns="158775" rIns="158775" bIns="1587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2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Ключевые партнеры: </a:t>
            </a:r>
          </a:p>
        </p:txBody>
      </p:sp>
      <p:sp>
        <p:nvSpPr>
          <p:cNvPr id="161" name="Shape 161"/>
          <p:cNvSpPr/>
          <p:nvPr/>
        </p:nvSpPr>
        <p:spPr>
          <a:xfrm>
            <a:off x="8553869" y="9885510"/>
            <a:ext cx="15544202" cy="2674500"/>
          </a:xfrm>
          <a:prstGeom prst="roundRect">
            <a:avLst>
              <a:gd name="adj" fmla="val 16667"/>
            </a:avLst>
          </a:prstGeom>
          <a:noFill/>
          <a:ln w="66175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58775" tIns="158775" rIns="158775" bIns="1587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31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63" name="Picture 163"/>
          <p:cNvPicPr/>
          <p:nvPr/>
        </p:nvPicPr>
        <p:blipFill>
          <a:blip r:embed="rId2"/>
          <a:srcRect/>
          <a:stretch/>
        </p:blipFill>
        <p:spPr>
          <a:xfrm>
            <a:off x="16162105" y="6768045"/>
            <a:ext cx="1127438" cy="1043891"/>
          </a:xfrm>
          <a:prstGeom prst="rect">
            <a:avLst/>
          </a:prstGeom>
          <a:ln>
            <a:noFill/>
          </a:ln>
        </p:spPr>
      </p:pic>
      <p:pic>
        <p:nvPicPr>
          <p:cNvPr id="165" name="Picture 165"/>
          <p:cNvPicPr/>
          <p:nvPr/>
        </p:nvPicPr>
        <p:blipFill>
          <a:blip r:embed="rId3"/>
          <a:srcRect/>
          <a:stretch/>
        </p:blipFill>
        <p:spPr>
          <a:xfrm>
            <a:off x="8222943" y="1984887"/>
            <a:ext cx="1185991" cy="1197075"/>
          </a:xfrm>
          <a:prstGeom prst="rect">
            <a:avLst/>
          </a:prstGeom>
          <a:ln>
            <a:noFill/>
          </a:ln>
        </p:spPr>
      </p:pic>
      <p:pic>
        <p:nvPicPr>
          <p:cNvPr id="167" name="Picture 167"/>
          <p:cNvPicPr/>
          <p:nvPr/>
        </p:nvPicPr>
        <p:blipFill>
          <a:blip r:embed="rId4"/>
          <a:srcRect/>
          <a:stretch/>
        </p:blipFill>
        <p:spPr>
          <a:xfrm>
            <a:off x="16004518" y="1903105"/>
            <a:ext cx="943632" cy="1138860"/>
          </a:xfrm>
          <a:prstGeom prst="rect">
            <a:avLst/>
          </a:prstGeom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8938200" y="7550475"/>
            <a:ext cx="6795599" cy="1804499"/>
          </a:xfrm>
          <a:prstGeom prst="rect">
            <a:avLst/>
          </a:prstGeom>
          <a:noFill/>
          <a:ln>
            <a:noFill/>
          </a:ln>
        </p:spPr>
        <p:txBody>
          <a:bodyPr wrap="square" lIns="158775" tIns="158775" rIns="158775" bIns="158775" anchor="t">
            <a:noAutofit/>
          </a:bodyPr>
          <a:lstStyle/>
          <a:p>
            <a:pPr marL="397061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  </a:t>
            </a:r>
            <a:r>
              <a:rPr sz="322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Ведущие вузы РФ:</a:t>
            </a:r>
            <a:r>
              <a:rPr sz="32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МСХА имени К. А. Тимирязева  и мира TOP QS 500, мировые с/х производители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4516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4516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70" name="Picture 170"/>
          <p:cNvPicPr/>
          <p:nvPr/>
        </p:nvPicPr>
        <p:blipFill>
          <a:blip r:embed="rId5"/>
          <a:srcRect/>
          <a:stretch/>
        </p:blipFill>
        <p:spPr>
          <a:xfrm>
            <a:off x="8307013" y="9766846"/>
            <a:ext cx="1105722" cy="1294275"/>
          </a:xfrm>
          <a:prstGeom prst="rect">
            <a:avLst/>
          </a:prstGeom>
          <a:ln>
            <a:noFill/>
          </a:ln>
        </p:spPr>
      </p:pic>
      <p:sp>
        <p:nvSpPr>
          <p:cNvPr id="171" name="Shape 171"/>
          <p:cNvSpPr txBox="1"/>
          <p:nvPr/>
        </p:nvSpPr>
        <p:spPr>
          <a:xfrm>
            <a:off x="9432438" y="9851344"/>
            <a:ext cx="8820600" cy="856500"/>
          </a:xfrm>
          <a:prstGeom prst="rect">
            <a:avLst/>
          </a:prstGeom>
          <a:noFill/>
          <a:ln>
            <a:noFill/>
          </a:ln>
        </p:spPr>
        <p:txBody>
          <a:bodyPr wrap="square" lIns="158775" tIns="158775" rIns="158775" bIns="1587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2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Научные направления: 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9559248" y="10525454"/>
            <a:ext cx="14309998" cy="1804499"/>
          </a:xfrm>
          <a:prstGeom prst="rect">
            <a:avLst/>
          </a:prstGeom>
          <a:noFill/>
          <a:ln>
            <a:noFill/>
          </a:ln>
        </p:spPr>
        <p:txBody>
          <a:bodyPr wrap="square" lIns="158775" tIns="158775" rIns="158775" bIns="1587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27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Сельскохозяйственная экология, геология, почвоведение, ландшафтоведение, агрохимия, картография почв, система удобрений, рекультивация нарушенных земель, агропочвоведение.</a:t>
            </a:r>
            <a:endParaRPr sz="322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74" name="Picture 174"/>
          <p:cNvPicPr/>
          <p:nvPr/>
        </p:nvPicPr>
        <p:blipFill>
          <a:blip r:embed="rId6"/>
          <a:srcRect/>
          <a:stretch/>
        </p:blipFill>
        <p:spPr>
          <a:xfrm>
            <a:off x="8172523" y="6824150"/>
            <a:ext cx="1055728" cy="931663"/>
          </a:xfrm>
          <a:prstGeom prst="rect">
            <a:avLst/>
          </a:prstGeom>
          <a:ln>
            <a:noFill/>
          </a:ln>
        </p:spPr>
      </p:pic>
      <p:pic>
        <p:nvPicPr>
          <p:cNvPr id="176" name="Picture 176"/>
          <p:cNvPicPr/>
          <p:nvPr/>
        </p:nvPicPr>
        <p:blipFill>
          <a:blip r:embed="rId7"/>
          <a:srcRect l="9329" t="-1281" r="11737" b="3462"/>
          <a:stretch/>
        </p:blipFill>
        <p:spPr>
          <a:xfrm>
            <a:off x="215950" y="3431875"/>
            <a:ext cx="7982350" cy="719302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670985" y="101400"/>
            <a:ext cx="218535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Ключевые параметры целевой модели 2025-2026 гг.: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Пути достижения </a:t>
            </a:r>
            <a:endParaRPr sz="56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749486" y="2077999"/>
            <a:ext cx="13248601" cy="2866799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" name="Shape 180"/>
          <p:cNvSpPr txBox="1"/>
          <p:nvPr/>
        </p:nvSpPr>
        <p:spPr>
          <a:xfrm>
            <a:off x="4361978" y="2077989"/>
            <a:ext cx="5500800" cy="9066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Программа специалитета</a:t>
            </a:r>
            <a:endParaRPr sz="5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1" name="Shape 181"/>
          <p:cNvSpPr txBox="1"/>
          <p:nvPr/>
        </p:nvSpPr>
        <p:spPr>
          <a:xfrm>
            <a:off x="1413693" y="2984605"/>
            <a:ext cx="12055501" cy="15870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“Цифровые технологии в агрохимии и агропочвоведении”</a:t>
            </a:r>
          </a:p>
        </p:txBody>
      </p:sp>
      <p:sp>
        <p:nvSpPr>
          <p:cNvPr id="182" name="Shape 182"/>
          <p:cNvSpPr/>
          <p:nvPr/>
        </p:nvSpPr>
        <p:spPr>
          <a:xfrm>
            <a:off x="663436" y="5230275"/>
            <a:ext cx="13454400" cy="4023299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3" name="Shape 183"/>
          <p:cNvSpPr txBox="1"/>
          <p:nvPr/>
        </p:nvSpPr>
        <p:spPr>
          <a:xfrm>
            <a:off x="1413686" y="5991300"/>
            <a:ext cx="12150001" cy="28668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В современном секторе АПК важно быстро адаптироваться к трендам цифровизации. Важно внедрять и обучать новое поколение специалистов, которые могли бы </a:t>
            </a:r>
            <a:r>
              <a:rPr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использовать методы точного земледелия, цифровые двойники почв, использовать современные программы мониторинга</a:t>
            </a: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4" name="Shape 184"/>
          <p:cNvSpPr txBox="1"/>
          <p:nvPr/>
        </p:nvSpPr>
        <p:spPr>
          <a:xfrm>
            <a:off x="985944" y="9217893"/>
            <a:ext cx="12759901" cy="1648200"/>
          </a:xfrm>
          <a:prstGeom prst="rect">
            <a:avLst/>
          </a:prstGeom>
          <a:noFill/>
          <a:ln>
            <a:noFill/>
          </a:ln>
        </p:spPr>
        <p:txBody>
          <a:bodyPr wrap="square" lIns="182975" tIns="182975" rIns="182975" bIns="1829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5603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663436" y="9563342"/>
            <a:ext cx="13454400" cy="2485200"/>
          </a:xfrm>
          <a:prstGeom prst="roundRect">
            <a:avLst>
              <a:gd name="adj" fmla="val 16667"/>
            </a:avLst>
          </a:prstGeom>
          <a:noFill/>
          <a:ln w="762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975" tIns="182975" rIns="182975" bIns="1829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1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6" name="Shape 186"/>
          <p:cNvSpPr txBox="1"/>
          <p:nvPr/>
        </p:nvSpPr>
        <p:spPr>
          <a:xfrm>
            <a:off x="4841436" y="9461963"/>
            <a:ext cx="4512300" cy="906599"/>
          </a:xfrm>
          <a:prstGeom prst="rect">
            <a:avLst/>
          </a:prstGeom>
          <a:noFill/>
          <a:ln>
            <a:noFill/>
          </a:ln>
        </p:spPr>
        <p:txBody>
          <a:bodyPr wrap="square" lIns="182975" tIns="182975" rIns="182975" bIns="1829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Целевые параметры</a:t>
            </a:r>
            <a:endParaRPr sz="560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88" name="Picture 188"/>
          <p:cNvPicPr/>
          <p:nvPr/>
        </p:nvPicPr>
        <p:blipFill>
          <a:blip r:embed="rId2"/>
          <a:srcRect/>
          <a:stretch/>
        </p:blipFill>
        <p:spPr>
          <a:xfrm>
            <a:off x="447585" y="1792600"/>
            <a:ext cx="966105" cy="1255549"/>
          </a:xfrm>
          <a:prstGeom prst="rect">
            <a:avLst/>
          </a:prstGeom>
          <a:ln>
            <a:noFill/>
          </a:ln>
        </p:spPr>
      </p:pic>
      <p:pic>
        <p:nvPicPr>
          <p:cNvPr id="190" name="Picture 190"/>
          <p:cNvPicPr/>
          <p:nvPr/>
        </p:nvPicPr>
        <p:blipFill>
          <a:blip r:embed="rId3"/>
          <a:srcRect/>
          <a:stretch/>
        </p:blipFill>
        <p:spPr>
          <a:xfrm>
            <a:off x="408501" y="10178167"/>
            <a:ext cx="1044250" cy="1255549"/>
          </a:xfrm>
          <a:prstGeom prst="rect">
            <a:avLst/>
          </a:prstGeom>
          <a:ln>
            <a:noFill/>
          </a:ln>
        </p:spPr>
      </p:pic>
      <p:pic>
        <p:nvPicPr>
          <p:cNvPr id="192" name="Picture 192"/>
          <p:cNvPicPr/>
          <p:nvPr/>
        </p:nvPicPr>
        <p:blipFill>
          <a:blip r:embed="rId4"/>
          <a:srcRect l="428"/>
          <a:stretch/>
        </p:blipFill>
        <p:spPr>
          <a:xfrm>
            <a:off x="14189999" y="3692525"/>
            <a:ext cx="10196525" cy="7464325"/>
          </a:xfrm>
          <a:prstGeom prst="rect">
            <a:avLst/>
          </a:prstGeom>
          <a:ln>
            <a:noFill/>
          </a:ln>
        </p:spPr>
      </p:pic>
      <p:pic>
        <p:nvPicPr>
          <p:cNvPr id="194" name="Picture 194"/>
          <p:cNvPicPr/>
          <p:nvPr/>
        </p:nvPicPr>
        <p:blipFill>
          <a:blip r:embed="rId3"/>
          <a:srcRect/>
          <a:stretch/>
        </p:blipFill>
        <p:spPr>
          <a:xfrm>
            <a:off x="208961" y="6230225"/>
            <a:ext cx="1044250" cy="1255549"/>
          </a:xfrm>
          <a:prstGeom prst="rect">
            <a:avLst/>
          </a:prstGeom>
          <a:ln>
            <a:noFill/>
          </a:ln>
        </p:spPr>
      </p:pic>
      <p:sp>
        <p:nvSpPr>
          <p:cNvPr id="195" name="Shape 195"/>
          <p:cNvSpPr txBox="1"/>
          <p:nvPr/>
        </p:nvSpPr>
        <p:spPr>
          <a:xfrm>
            <a:off x="5446074" y="5154705"/>
            <a:ext cx="3302999" cy="9066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Обоснование</a:t>
            </a:r>
            <a:endParaRPr sz="5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6" name="Shape 196"/>
          <p:cNvSpPr txBox="1"/>
          <p:nvPr/>
        </p:nvSpPr>
        <p:spPr>
          <a:xfrm>
            <a:off x="4361986" y="10368576"/>
            <a:ext cx="6057300" cy="12555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Набор (очно) </a:t>
            </a: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- 25 человек</a:t>
            </a:r>
          </a:p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Набор (заочно)</a:t>
            </a: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- 25 человек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/>
          <p:nvPr/>
        </p:nvSpPr>
        <p:spPr>
          <a:xfrm>
            <a:off x="276888" y="71437"/>
            <a:ext cx="236610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Целевая модель – 2030: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Наука </a:t>
            </a:r>
            <a:endParaRPr sz="5600" b="0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199" name="Table 199"/>
          <p:cNvGraphicFramePr/>
          <p:nvPr/>
        </p:nvGraphicFramePr>
        <p:xfrm>
          <a:off x="347854" y="9493259"/>
          <a:ext cx="23804150" cy="3318550"/>
        </p:xfrm>
        <a:graphic>
          <a:graphicData uri="http://schemas.openxmlformats.org/drawingml/2006/table">
            <a:tbl>
              <a:tblPr firstRow="1" bandRow="1">
                <a:noFill/>
                <a:tableStyleId>{C0E88775-D168-4BE4-9A1B-0F90E3C54C8D}</a:tableStyleId>
              </a:tblPr>
              <a:tblGrid>
                <a:gridCol w="8720625"/>
                <a:gridCol w="2355250"/>
                <a:gridCol w="2355250"/>
                <a:gridCol w="2680950"/>
                <a:gridCol w="2756075"/>
                <a:gridCol w="2580750"/>
                <a:gridCol w="2355250"/>
              </a:tblGrid>
              <a:tr h="724525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u="none" strike="noStrike" cap="none"/>
                        <a:t>Показатели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u="none" strike="noStrike" cap="none"/>
                        <a:t>2025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u="none" strike="noStrike" cap="none"/>
                        <a:t>2026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u="none" strike="noStrike" cap="none"/>
                        <a:t>2027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u="none" strike="noStrike" cap="none"/>
                        <a:t>2028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u="none" strike="noStrike" cap="none"/>
                        <a:t>2029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u="none" strike="noStrike" cap="none"/>
                        <a:t>2030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</a:tr>
              <a:tr h="724525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u="none" strike="noStrike" cap="none"/>
                        <a:t>Защиты аспирантов, шт.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1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2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2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4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3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3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762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8603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/>
                        <a:t>Количество аспирантов, шт.</a:t>
                      </a:r>
                      <a:endParaRPr sz="3500" u="none" strike="noStrike" cap="none"/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/>
                        <a:t>27</a:t>
                      </a:r>
                      <a:endParaRPr sz="3500" b="1" u="none" strike="noStrike" cap="none"/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/>
                        <a:t>28</a:t>
                      </a:r>
                      <a:endParaRPr sz="3500" b="1" u="none" strike="noStrike" cap="none"/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/>
                        <a:t>28</a:t>
                      </a:r>
                      <a:endParaRPr sz="3500" b="1" u="none" strike="noStrike" cap="none"/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/>
                        <a:t>28</a:t>
                      </a:r>
                      <a:endParaRPr sz="3500" b="1" u="none" strike="noStrike" cap="none"/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/>
                        <a:t>28</a:t>
                      </a:r>
                      <a:endParaRPr sz="3500" b="1" u="none" strike="noStrike" cap="none"/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/>
                        <a:t>28</a:t>
                      </a:r>
                      <a:endParaRPr sz="3500" b="1" u="none" strike="noStrike" cap="none"/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10091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u="none" strike="noStrike" cap="none"/>
                        <a:t>Защиты преподавателями диссертаций, шт.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-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-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2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-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1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3500" b="1" u="none" strike="noStrike" cap="none"/>
                        <a:t>1</a:t>
                      </a:r>
                    </a:p>
                  </a:txBody>
                  <a:tcPr marL="182925" marR="182925" marT="91450" marB="9145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00" name="Shape 200"/>
          <p:cNvSpPr/>
          <p:nvPr/>
        </p:nvSpPr>
        <p:spPr>
          <a:xfrm>
            <a:off x="526875" y="7339625"/>
            <a:ext cx="23661000" cy="1839300"/>
          </a:xfrm>
          <a:prstGeom prst="roundRect">
            <a:avLst>
              <a:gd name="adj" fmla="val 16667"/>
            </a:avLst>
          </a:prstGeom>
          <a:noFill/>
          <a:ln w="757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1725" tIns="181725" rIns="181725" bIns="1817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1" name="Shape 201"/>
          <p:cNvSpPr/>
          <p:nvPr/>
        </p:nvSpPr>
        <p:spPr>
          <a:xfrm>
            <a:off x="557738" y="4892538"/>
            <a:ext cx="23618400" cy="2005499"/>
          </a:xfrm>
          <a:prstGeom prst="roundRect">
            <a:avLst>
              <a:gd name="adj" fmla="val 16667"/>
            </a:avLst>
          </a:prstGeom>
          <a:noFill/>
          <a:ln w="757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1725" tIns="181725" rIns="181725" bIns="1817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pic>
        <p:nvPicPr>
          <p:cNvPr id="203" name="Picture 203"/>
          <p:cNvPicPr/>
          <p:nvPr/>
        </p:nvPicPr>
        <p:blipFill>
          <a:blip r:embed="rId2"/>
          <a:srcRect/>
          <a:stretch/>
        </p:blipFill>
        <p:spPr>
          <a:xfrm>
            <a:off x="155049" y="4582359"/>
            <a:ext cx="991728" cy="966001"/>
          </a:xfrm>
          <a:prstGeom prst="rect">
            <a:avLst/>
          </a:prstGeom>
          <a:ln>
            <a:noFill/>
          </a:ln>
        </p:spPr>
      </p:pic>
      <p:sp>
        <p:nvSpPr>
          <p:cNvPr id="204" name="Shape 204"/>
          <p:cNvSpPr txBox="1"/>
          <p:nvPr/>
        </p:nvSpPr>
        <p:spPr>
          <a:xfrm>
            <a:off x="1266525" y="5090600"/>
            <a:ext cx="21821700" cy="1524000"/>
          </a:xfrm>
          <a:prstGeom prst="rect">
            <a:avLst/>
          </a:prstGeom>
          <a:noFill/>
          <a:ln>
            <a:noFill/>
          </a:ln>
        </p:spPr>
        <p:txBody>
          <a:bodyPr wrap="square" lIns="181725" tIns="181725" rIns="181725" bIns="1817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Тема НИР и НИОКР : </a:t>
            </a: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«</a:t>
            </a:r>
            <a:r>
              <a:rPr sz="3800" b="0" i="0" u="none" strike="noStrike" cap="none">
                <a:solidFill>
                  <a:srgbClr val="1A1A1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Комплексное применение агрохимикатов для воспроизводства плодородия почв и повышения продуктивности агроценозов</a:t>
            </a: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» </a:t>
            </a:r>
          </a:p>
        </p:txBody>
      </p:sp>
      <p:pic>
        <p:nvPicPr>
          <p:cNvPr id="206" name="Picture 206"/>
          <p:cNvPicPr/>
          <p:nvPr/>
        </p:nvPicPr>
        <p:blipFill>
          <a:blip r:embed="rId2"/>
          <a:srcRect/>
          <a:stretch/>
        </p:blipFill>
        <p:spPr>
          <a:xfrm>
            <a:off x="17205" y="7251996"/>
            <a:ext cx="1067600" cy="1039907"/>
          </a:xfrm>
          <a:prstGeom prst="rect">
            <a:avLst/>
          </a:prstGeom>
          <a:ln>
            <a:noFill/>
          </a:ln>
        </p:spPr>
      </p:pic>
      <p:sp>
        <p:nvSpPr>
          <p:cNvPr id="207" name="Shape 207"/>
          <p:cNvSpPr/>
          <p:nvPr/>
        </p:nvSpPr>
        <p:spPr>
          <a:xfrm>
            <a:off x="558100" y="1440775"/>
            <a:ext cx="23618100" cy="3123599"/>
          </a:xfrm>
          <a:prstGeom prst="roundRect">
            <a:avLst>
              <a:gd name="adj" fmla="val 16667"/>
            </a:avLst>
          </a:prstGeom>
          <a:noFill/>
          <a:ln w="757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1725" tIns="181725" rIns="181725" bIns="1817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pic>
        <p:nvPicPr>
          <p:cNvPr id="209" name="Picture 209"/>
          <p:cNvPicPr/>
          <p:nvPr/>
        </p:nvPicPr>
        <p:blipFill>
          <a:blip r:embed="rId2"/>
          <a:srcRect l="7640" r="-7639"/>
          <a:stretch/>
        </p:blipFill>
        <p:spPr>
          <a:xfrm>
            <a:off x="228675" y="1222975"/>
            <a:ext cx="991728" cy="966001"/>
          </a:xfrm>
          <a:prstGeom prst="rect">
            <a:avLst/>
          </a:prstGeom>
          <a:ln>
            <a:noFill/>
          </a:ln>
        </p:spPr>
      </p:pic>
      <p:sp>
        <p:nvSpPr>
          <p:cNvPr id="210" name="Shape 210"/>
          <p:cNvSpPr txBox="1"/>
          <p:nvPr/>
        </p:nvSpPr>
        <p:spPr>
          <a:xfrm>
            <a:off x="1266525" y="1601400"/>
            <a:ext cx="22181700" cy="2575800"/>
          </a:xfrm>
          <a:prstGeom prst="rect">
            <a:avLst/>
          </a:prstGeom>
          <a:noFill/>
          <a:ln>
            <a:noFill/>
          </a:ln>
        </p:spPr>
        <p:txBody>
          <a:bodyPr wrap="square" lIns="181725" tIns="181725" rIns="181725" bIns="1817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Тема МСХ РФ: </a:t>
            </a: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«Агроэкологическая оценка плодородия почв Республики Татарстан на основе ретроспективного анализа и ГИС-технологий для разработки рекомендаций по рациональному их использованию в сельском хозяйстве в условиях климатических изменений и усиления антропогенной нагрузки» </a:t>
            </a:r>
          </a:p>
        </p:txBody>
      </p:sp>
      <p:sp>
        <p:nvSpPr>
          <p:cNvPr id="211" name="Shape 211"/>
          <p:cNvSpPr txBox="1"/>
          <p:nvPr/>
        </p:nvSpPr>
        <p:spPr>
          <a:xfrm>
            <a:off x="1266525" y="7681725"/>
            <a:ext cx="22066802" cy="1046699"/>
          </a:xfrm>
          <a:prstGeom prst="rect">
            <a:avLst/>
          </a:prstGeom>
          <a:noFill/>
          <a:ln>
            <a:noFill/>
          </a:ln>
        </p:spPr>
        <p:txBody>
          <a:bodyPr wrap="square" lIns="181725" tIns="181725" rIns="181725" bIns="1817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Тема НИР и НИОКР : </a:t>
            </a: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«</a:t>
            </a:r>
            <a:r>
              <a:rPr sz="3800" b="0" i="0" u="none" strike="noStrike" cap="none">
                <a:solidFill>
                  <a:srgbClr val="1A1A1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Разработка способов восстановления плодородия почв нарушенных земель</a:t>
            </a:r>
            <a:r>
              <a:rPr sz="3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»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/>
        </p:nvSpPr>
        <p:spPr>
          <a:xfrm>
            <a:off x="146468" y="101400"/>
            <a:ext cx="24210600" cy="17853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Целевая модель – 2030: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Подготовка и издание учебного пособия в зарубежном издательстве</a:t>
            </a:r>
            <a:endParaRPr sz="5600" b="0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15" name="Picture 215"/>
          <p:cNvPicPr/>
          <p:nvPr/>
        </p:nvPicPr>
        <p:blipFill>
          <a:blip r:embed="rId2"/>
          <a:srcRect/>
          <a:stretch/>
        </p:blipFill>
        <p:spPr>
          <a:xfrm>
            <a:off x="19913172" y="1647300"/>
            <a:ext cx="4324299" cy="6503469"/>
          </a:xfrm>
          <a:prstGeom prst="rect">
            <a:avLst/>
          </a:prstGeom>
          <a:ln>
            <a:noFill/>
          </a:ln>
        </p:spPr>
      </p:pic>
      <p:sp>
        <p:nvSpPr>
          <p:cNvPr id="216" name="Shape 216"/>
          <p:cNvSpPr/>
          <p:nvPr/>
        </p:nvSpPr>
        <p:spPr>
          <a:xfrm>
            <a:off x="19459576" y="8324215"/>
            <a:ext cx="4825366" cy="4889499"/>
          </a:xfrm>
          <a:prstGeom prst="rect">
            <a:avLst/>
          </a:prstGeom>
          <a:noFill/>
          <a:ln>
            <a:noFill/>
          </a:ln>
        </p:spPr>
        <p:txBody>
          <a:bodyPr wrap="square" lIns="167025" tIns="83450" rIns="167025" bIns="8345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 u="none" strike="noStrike" cap="none">
                <a:solidFill>
                  <a:srgbClr val="3B393F"/>
                </a:solidFill>
                <a:latin typeface="Calibri"/>
                <a:ea typeface="Calibri"/>
                <a:cs typeface="Calibri"/>
              </a:rPr>
              <a:t>Сборник задач предназначен для организации внеаудиторной и аудиторной самостоятельной работы студентов и аспирантов по агрономической химии, обучающихся по направлениям подготовки «Агрохимия и агропочвоведение» и «Агрономия».      Пособие может быть полезным специалистам и руководителям предприятий АПК при решении практических задач по воспроизводству плодородия почв и рациональному использованию удобрений.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18" name="Picture 218"/>
          <p:cNvPicPr/>
          <p:nvPr/>
        </p:nvPicPr>
        <p:blipFill>
          <a:blip r:embed="rId3"/>
          <a:srcRect/>
          <a:stretch/>
        </p:blipFill>
        <p:spPr>
          <a:xfrm>
            <a:off x="11122684" y="1794334"/>
            <a:ext cx="4090558" cy="6003068"/>
          </a:xfrm>
          <a:prstGeom prst="rect">
            <a:avLst/>
          </a:prstGeom>
          <a:ln>
            <a:noFill/>
          </a:ln>
        </p:spPr>
      </p:pic>
      <p:pic>
        <p:nvPicPr>
          <p:cNvPr id="220" name="Picture 220"/>
          <p:cNvPicPr/>
          <p:nvPr/>
        </p:nvPicPr>
        <p:blipFill>
          <a:blip r:embed="rId4"/>
          <a:srcRect/>
          <a:stretch/>
        </p:blipFill>
        <p:spPr>
          <a:xfrm>
            <a:off x="15485393" y="2227025"/>
            <a:ext cx="3883479" cy="5923741"/>
          </a:xfrm>
          <a:prstGeom prst="rect">
            <a:avLst/>
          </a:prstGeom>
          <a:ln>
            <a:noFill/>
          </a:ln>
        </p:spPr>
      </p:pic>
      <p:sp>
        <p:nvSpPr>
          <p:cNvPr id="221" name="Shape 221"/>
          <p:cNvSpPr/>
          <p:nvPr/>
        </p:nvSpPr>
        <p:spPr>
          <a:xfrm>
            <a:off x="15104577" y="8467550"/>
            <a:ext cx="4426199" cy="5139599"/>
          </a:xfrm>
          <a:prstGeom prst="rect">
            <a:avLst/>
          </a:prstGeom>
          <a:noFill/>
          <a:ln>
            <a:noFill/>
          </a:ln>
        </p:spPr>
        <p:txBody>
          <a:bodyPr wrap="square" lIns="167025" tIns="83450" rIns="167025" bIns="8345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 u="none" strike="noStrike" cap="none">
                <a:solidFill>
                  <a:srgbClr val="263238"/>
                </a:solidFill>
                <a:latin typeface="Calibri"/>
                <a:ea typeface="Calibri"/>
                <a:cs typeface="Calibri"/>
              </a:rPr>
              <a:t>Гилязов, М. Ю. Сборник задач по агрономической химии : учебное пособие / М. Ю. Гилязов. — Казань : Казанский государственный аграрный университет, 2021. — 307 c. — ISBN 978-5-6044 928-0-2. — Текст : электронный // Цифровой образовательный ресурс IPR SMART : [сайт]. — URL: https://www.iprbookshop.ru/129697.html (дата обращения: 21.06.2023). — Режим доступа: для авторизированных пользователей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23" name="Picture 223"/>
          <p:cNvPicPr/>
          <p:nvPr/>
        </p:nvPicPr>
        <p:blipFill>
          <a:blip r:embed="rId5"/>
          <a:srcRect/>
          <a:stretch/>
        </p:blipFill>
        <p:spPr>
          <a:xfrm>
            <a:off x="11754394" y="7992778"/>
            <a:ext cx="3226902" cy="4970120"/>
          </a:xfrm>
          <a:prstGeom prst="rect">
            <a:avLst/>
          </a:prstGeom>
          <a:ln>
            <a:noFill/>
          </a:ln>
        </p:spPr>
      </p:pic>
      <p:sp>
        <p:nvSpPr>
          <p:cNvPr id="224" name="Shape 224"/>
          <p:cNvSpPr/>
          <p:nvPr/>
        </p:nvSpPr>
        <p:spPr>
          <a:xfrm>
            <a:off x="539230" y="1851526"/>
            <a:ext cx="10814400" cy="2264400"/>
          </a:xfrm>
          <a:prstGeom prst="roundRect">
            <a:avLst>
              <a:gd name="adj" fmla="val 16667"/>
            </a:avLst>
          </a:prstGeom>
          <a:noFill/>
          <a:ln w="76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3825" tIns="183825" rIns="183825" bIns="1838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773375" y="1907470"/>
            <a:ext cx="10261800" cy="1961400"/>
          </a:xfrm>
          <a:prstGeom prst="rect">
            <a:avLst/>
          </a:prstGeom>
          <a:noFill/>
          <a:ln>
            <a:noFill/>
          </a:ln>
        </p:spPr>
        <p:txBody>
          <a:bodyPr wrap="square" lIns="183825" tIns="183825" rIns="183825" bIns="1838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Впервые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в агрономической химии 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подготовлено и 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издано учебное пособие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нового формата – 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«Сборник задач», 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которое 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не имеет аналогов.</a:t>
            </a:r>
            <a:endParaRPr sz="3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6" name="Shape 226"/>
          <p:cNvSpPr/>
          <p:nvPr/>
        </p:nvSpPr>
        <p:spPr>
          <a:xfrm>
            <a:off x="482124" y="4245425"/>
            <a:ext cx="10919700" cy="2382600"/>
          </a:xfrm>
          <a:prstGeom prst="roundRect">
            <a:avLst>
              <a:gd name="adj" fmla="val 16667"/>
            </a:avLst>
          </a:prstGeom>
          <a:noFill/>
          <a:ln w="76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3825" tIns="183825" rIns="183825" bIns="1838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766209" y="4053925"/>
            <a:ext cx="10403400" cy="2779199"/>
          </a:xfrm>
          <a:prstGeom prst="rect">
            <a:avLst/>
          </a:prstGeom>
          <a:noFill/>
          <a:ln>
            <a:noFill/>
          </a:ln>
        </p:spPr>
        <p:txBody>
          <a:bodyPr wrap="square" lIns="183825" tIns="183825" rIns="183825" bIns="1838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Первое издание, вышедшее в издательстве   Казанского ГАУ в 2021 г., 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в 10-м конкурсе аграрных вузов России «Аграрная учебная книга» (2022 г.) награждено дипломом </a:t>
            </a:r>
            <a:r>
              <a:rPr sz="4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I-й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степени.</a:t>
            </a:r>
            <a:endParaRPr sz="3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450550" y="6791900"/>
            <a:ext cx="10919700" cy="1785599"/>
          </a:xfrm>
          <a:prstGeom prst="roundRect">
            <a:avLst>
              <a:gd name="adj" fmla="val 16667"/>
            </a:avLst>
          </a:prstGeom>
          <a:noFill/>
          <a:ln w="76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3825" tIns="183825" rIns="183825" bIns="1838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815101" y="6885550"/>
            <a:ext cx="10481401" cy="1512599"/>
          </a:xfrm>
          <a:prstGeom prst="rect">
            <a:avLst/>
          </a:prstGeom>
          <a:noFill/>
          <a:ln>
            <a:noFill/>
          </a:ln>
        </p:spPr>
        <p:txBody>
          <a:bodyPr wrap="square" lIns="183825" tIns="183825" rIns="183825" bIns="1838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Электронная версия </a:t>
            </a:r>
            <a:r>
              <a: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1-го издания размещена на сайте </a:t>
            </a:r>
            <a:r>
              <a: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Цифрового образовательного ресурса IPR SMART.</a:t>
            </a:r>
            <a:endParaRPr sz="2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450469" y="8783526"/>
            <a:ext cx="10919701" cy="1961399"/>
          </a:xfrm>
          <a:prstGeom prst="roundRect">
            <a:avLst>
              <a:gd name="adj" fmla="val 16667"/>
            </a:avLst>
          </a:prstGeom>
          <a:noFill/>
          <a:ln w="76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3825" tIns="183825" rIns="183825" bIns="1838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31" name="Shape 231"/>
          <p:cNvSpPr txBox="1"/>
          <p:nvPr/>
        </p:nvSpPr>
        <p:spPr>
          <a:xfrm>
            <a:off x="907776" y="8776926"/>
            <a:ext cx="10261800" cy="1785599"/>
          </a:xfrm>
          <a:prstGeom prst="rect">
            <a:avLst/>
          </a:prstGeom>
          <a:noFill/>
          <a:ln>
            <a:noFill/>
          </a:ln>
        </p:spPr>
        <p:txBody>
          <a:bodyPr wrap="square" lIns="183825" tIns="183825" rIns="183825" bIns="1838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Второе, переработанное и дополненное издание вышло 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в издательстве «Лань» в 2025 г. </a:t>
            </a:r>
            <a:r>
              <a:rPr sz="3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(Усл. п. л. 25,03).</a:t>
            </a:r>
            <a:endParaRPr sz="3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500962" y="10954526"/>
            <a:ext cx="10919700" cy="2496000"/>
          </a:xfrm>
          <a:prstGeom prst="roundRect">
            <a:avLst>
              <a:gd name="adj" fmla="val 16667"/>
            </a:avLst>
          </a:prstGeom>
          <a:noFill/>
          <a:ln w="76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3825" tIns="183825" rIns="183825" bIns="1838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731392" y="11055325"/>
            <a:ext cx="10703400" cy="1961399"/>
          </a:xfrm>
          <a:prstGeom prst="rect">
            <a:avLst/>
          </a:prstGeom>
          <a:noFill/>
          <a:ln>
            <a:noFill/>
          </a:ln>
        </p:spPr>
        <p:txBody>
          <a:bodyPr wrap="square" lIns="183825" tIns="183825" rIns="183825" bIns="1838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Есть возможность 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подготовить 3-е издание 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(доп. и переработанное), 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доведя количество разделов до 33 (1-е издание содержало 26, 2-е – 30 разделов) </a:t>
            </a:r>
            <a:endParaRPr sz="3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35" name="Picture 235"/>
          <p:cNvPicPr/>
          <p:nvPr/>
        </p:nvPicPr>
        <p:blipFill>
          <a:blip r:embed="rId6"/>
          <a:srcRect/>
          <a:stretch/>
        </p:blipFill>
        <p:spPr>
          <a:xfrm>
            <a:off x="163884" y="4138476"/>
            <a:ext cx="719239" cy="852380"/>
          </a:xfrm>
          <a:prstGeom prst="rect">
            <a:avLst/>
          </a:prstGeom>
          <a:ln>
            <a:noFill/>
          </a:ln>
        </p:spPr>
      </p:pic>
      <p:pic>
        <p:nvPicPr>
          <p:cNvPr id="237" name="Picture 237"/>
          <p:cNvPicPr/>
          <p:nvPr/>
        </p:nvPicPr>
        <p:blipFill>
          <a:blip r:embed="rId6"/>
          <a:srcRect/>
          <a:stretch/>
        </p:blipFill>
        <p:spPr>
          <a:xfrm>
            <a:off x="146484" y="1724725"/>
            <a:ext cx="719239" cy="852379"/>
          </a:xfrm>
          <a:prstGeom prst="rect">
            <a:avLst/>
          </a:prstGeom>
          <a:ln>
            <a:noFill/>
          </a:ln>
        </p:spPr>
      </p:pic>
      <p:pic>
        <p:nvPicPr>
          <p:cNvPr id="239" name="Picture 239"/>
          <p:cNvPicPr/>
          <p:nvPr/>
        </p:nvPicPr>
        <p:blipFill>
          <a:blip r:embed="rId6"/>
          <a:srcRect/>
          <a:stretch/>
        </p:blipFill>
        <p:spPr>
          <a:xfrm>
            <a:off x="171085" y="6639276"/>
            <a:ext cx="719238" cy="852379"/>
          </a:xfrm>
          <a:prstGeom prst="rect">
            <a:avLst/>
          </a:prstGeom>
          <a:ln>
            <a:noFill/>
          </a:ln>
        </p:spPr>
      </p:pic>
      <p:pic>
        <p:nvPicPr>
          <p:cNvPr id="241" name="Picture 241"/>
          <p:cNvPicPr/>
          <p:nvPr/>
        </p:nvPicPr>
        <p:blipFill>
          <a:blip r:embed="rId6"/>
          <a:srcRect/>
          <a:stretch/>
        </p:blipFill>
        <p:spPr>
          <a:xfrm>
            <a:off x="126998" y="8707199"/>
            <a:ext cx="763344" cy="904651"/>
          </a:xfrm>
          <a:prstGeom prst="rect">
            <a:avLst/>
          </a:prstGeom>
          <a:ln>
            <a:noFill/>
          </a:ln>
        </p:spPr>
      </p:pic>
      <p:pic>
        <p:nvPicPr>
          <p:cNvPr id="243" name="Picture 243"/>
          <p:cNvPicPr/>
          <p:nvPr/>
        </p:nvPicPr>
        <p:blipFill>
          <a:blip r:embed="rId6"/>
          <a:srcRect/>
          <a:stretch/>
        </p:blipFill>
        <p:spPr>
          <a:xfrm>
            <a:off x="109591" y="10847646"/>
            <a:ext cx="763344" cy="90465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/>
          <p:nvPr/>
        </p:nvSpPr>
        <p:spPr>
          <a:xfrm>
            <a:off x="146468" y="63615"/>
            <a:ext cx="24210600" cy="17853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Целевая модель – 2030: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Подготовка и издание учебного пособия в зарубежном издательстве</a:t>
            </a:r>
            <a:endParaRPr sz="5600" b="0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6" name="Shape 246"/>
          <p:cNvSpPr txBox="1"/>
          <p:nvPr/>
        </p:nvSpPr>
        <p:spPr>
          <a:xfrm>
            <a:off x="751069" y="2278425"/>
            <a:ext cx="12159900" cy="2593500"/>
          </a:xfrm>
          <a:prstGeom prst="rect">
            <a:avLst/>
          </a:prstGeom>
          <a:noFill/>
          <a:ln>
            <a:noFill/>
          </a:ln>
        </p:spPr>
        <p:txBody>
          <a:bodyPr wrap="square" lIns="78075" tIns="78075" rIns="78075" bIns="780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7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Главный недостаток</a:t>
            </a:r>
            <a:r>
              <a:rPr sz="30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07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традиционных учебных изданий по дисциплине «Агрохимия»</a:t>
            </a:r>
            <a:r>
              <a:rPr sz="30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(учебники по теоретической части и практикумы по методам анализа почв, растений и удобрений) в том, что они </a:t>
            </a:r>
            <a:r>
              <a:rPr sz="307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не нацелены на выработки умений и навыков</a:t>
            </a:r>
            <a:r>
              <a:rPr sz="30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, необходимых в практической деятельности агрономов и агрохимиков.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4783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4783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7" name="Shape 247"/>
          <p:cNvSpPr txBox="1"/>
          <p:nvPr/>
        </p:nvSpPr>
        <p:spPr>
          <a:xfrm>
            <a:off x="769944" y="5443200"/>
            <a:ext cx="11839800" cy="2442600"/>
          </a:xfrm>
          <a:prstGeom prst="rect">
            <a:avLst/>
          </a:prstGeom>
          <a:noFill/>
          <a:ln>
            <a:noFill/>
          </a:ln>
        </p:spPr>
        <p:txBody>
          <a:bodyPr wrap="square" lIns="78075" tIns="78075" rIns="78075" bIns="780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8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Уникальность сборника задач</a:t>
            </a:r>
            <a:r>
              <a:rPr sz="29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заключается в том, что в нем впервые </a:t>
            </a:r>
            <a:r>
              <a:rPr sz="298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разработаны практические (ситуационные) задачи</a:t>
            </a:r>
            <a:r>
              <a:rPr sz="29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, которых должны решать агрономы и агрохимики для </a:t>
            </a:r>
            <a:r>
              <a:rPr sz="298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сохранения и повышения плодородия почв, получения качественного урожая при высокой экономической рентабельности производства.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1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864407" y="8497674"/>
            <a:ext cx="11839800" cy="3947400"/>
          </a:xfrm>
          <a:prstGeom prst="rect">
            <a:avLst/>
          </a:prstGeom>
          <a:noFill/>
          <a:ln>
            <a:noFill/>
          </a:ln>
        </p:spPr>
        <p:txBody>
          <a:bodyPr wrap="square" lIns="78075" tIns="78075" rIns="78075" bIns="780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8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Сборник задач (2-е изд.) состоит из 30 глав</a:t>
            </a:r>
            <a:r>
              <a:rPr sz="29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, посвященных основным разделам агрономической химии. </a:t>
            </a:r>
            <a:r>
              <a:rPr sz="298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В каждом разделе дано 30 задач, достаточных для индивидуальной работы каждого студента </a:t>
            </a:r>
            <a:r>
              <a:rPr sz="29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академической группы, пояснения основным терминам, используемым при решении задач, и необходимая для расчетов справочная информация, а также </a:t>
            </a:r>
            <a:r>
              <a:rPr sz="298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приведены примеры решения задач и ответы на задачи, что будет достаточно удобным для самопроверки и организации самостоятельной работы обучающихся.</a:t>
            </a:r>
          </a:p>
        </p:txBody>
      </p:sp>
      <p:sp>
        <p:nvSpPr>
          <p:cNvPr id="249" name="Shape 249"/>
          <p:cNvSpPr/>
          <p:nvPr/>
        </p:nvSpPr>
        <p:spPr>
          <a:xfrm>
            <a:off x="596025" y="5284200"/>
            <a:ext cx="12315000" cy="2814000"/>
          </a:xfrm>
          <a:prstGeom prst="roundRect">
            <a:avLst>
              <a:gd name="adj" fmla="val 16667"/>
            </a:avLst>
          </a:prstGeom>
          <a:noFill/>
          <a:ln w="654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57025" tIns="157025" rIns="157025" bIns="1570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9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50" name="Shape 250"/>
          <p:cNvSpPr/>
          <p:nvPr/>
        </p:nvSpPr>
        <p:spPr>
          <a:xfrm>
            <a:off x="543219" y="2115150"/>
            <a:ext cx="12315000" cy="2922900"/>
          </a:xfrm>
          <a:prstGeom prst="roundRect">
            <a:avLst>
              <a:gd name="adj" fmla="val 16667"/>
            </a:avLst>
          </a:prstGeom>
          <a:noFill/>
          <a:ln w="654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57025" tIns="157025" rIns="157025" bIns="1570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9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51" name="Shape 251"/>
          <p:cNvSpPr/>
          <p:nvPr/>
        </p:nvSpPr>
        <p:spPr>
          <a:xfrm>
            <a:off x="609782" y="8290952"/>
            <a:ext cx="12442500" cy="4239300"/>
          </a:xfrm>
          <a:prstGeom prst="roundRect">
            <a:avLst>
              <a:gd name="adj" fmla="val 16667"/>
            </a:avLst>
          </a:prstGeom>
          <a:noFill/>
          <a:ln w="654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57025" tIns="157025" rIns="157025" bIns="1570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9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pic>
        <p:nvPicPr>
          <p:cNvPr id="253" name="Picture 253"/>
          <p:cNvPicPr/>
          <p:nvPr/>
        </p:nvPicPr>
        <p:blipFill>
          <a:blip r:embed="rId2"/>
          <a:stretch/>
        </p:blipFill>
        <p:spPr>
          <a:xfrm>
            <a:off x="13283274" y="2549200"/>
            <a:ext cx="3482341" cy="4816002"/>
          </a:xfrm>
          <a:prstGeom prst="rect">
            <a:avLst/>
          </a:prstGeom>
          <a:ln>
            <a:noFill/>
          </a:ln>
        </p:spPr>
      </p:pic>
      <p:pic>
        <p:nvPicPr>
          <p:cNvPr id="255" name="Picture 255"/>
          <p:cNvPicPr/>
          <p:nvPr/>
        </p:nvPicPr>
        <p:blipFill>
          <a:blip r:embed="rId3"/>
          <a:stretch/>
        </p:blipFill>
        <p:spPr>
          <a:xfrm>
            <a:off x="16897334" y="2549200"/>
            <a:ext cx="3334154" cy="4774839"/>
          </a:xfrm>
          <a:prstGeom prst="rect">
            <a:avLst/>
          </a:prstGeom>
          <a:ln>
            <a:noFill/>
          </a:ln>
        </p:spPr>
      </p:pic>
      <p:pic>
        <p:nvPicPr>
          <p:cNvPr id="257" name="Picture 257"/>
          <p:cNvPicPr/>
          <p:nvPr/>
        </p:nvPicPr>
        <p:blipFill>
          <a:blip r:embed="rId4"/>
          <a:stretch/>
        </p:blipFill>
        <p:spPr>
          <a:xfrm>
            <a:off x="13283274" y="7496922"/>
            <a:ext cx="3482341" cy="4816002"/>
          </a:xfrm>
          <a:prstGeom prst="rect">
            <a:avLst/>
          </a:prstGeom>
          <a:ln>
            <a:noFill/>
          </a:ln>
        </p:spPr>
      </p:pic>
      <p:pic>
        <p:nvPicPr>
          <p:cNvPr id="259" name="Picture 259"/>
          <p:cNvPicPr/>
          <p:nvPr/>
        </p:nvPicPr>
        <p:blipFill>
          <a:blip r:embed="rId5"/>
          <a:stretch/>
        </p:blipFill>
        <p:spPr>
          <a:xfrm>
            <a:off x="20363208" y="2549200"/>
            <a:ext cx="3482341" cy="4684283"/>
          </a:xfrm>
          <a:prstGeom prst="rect">
            <a:avLst/>
          </a:prstGeom>
          <a:ln>
            <a:noFill/>
          </a:ln>
        </p:spPr>
      </p:pic>
      <p:pic>
        <p:nvPicPr>
          <p:cNvPr id="261" name="Picture 261"/>
          <p:cNvPicPr/>
          <p:nvPr/>
        </p:nvPicPr>
        <p:blipFill>
          <a:blip r:embed="rId6"/>
          <a:stretch/>
        </p:blipFill>
        <p:spPr>
          <a:xfrm>
            <a:off x="16897334" y="7455759"/>
            <a:ext cx="3482339" cy="4774839"/>
          </a:xfrm>
          <a:prstGeom prst="rect">
            <a:avLst/>
          </a:prstGeom>
          <a:ln>
            <a:noFill/>
          </a:ln>
        </p:spPr>
      </p:pic>
      <p:pic>
        <p:nvPicPr>
          <p:cNvPr id="263" name="Picture 263"/>
          <p:cNvPicPr/>
          <p:nvPr/>
        </p:nvPicPr>
        <p:blipFill>
          <a:blip r:embed="rId7"/>
          <a:stretch/>
        </p:blipFill>
        <p:spPr>
          <a:xfrm>
            <a:off x="20511394" y="7365203"/>
            <a:ext cx="3177737" cy="4774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/>
          <p:nvPr/>
        </p:nvSpPr>
        <p:spPr>
          <a:xfrm>
            <a:off x="277387" y="69650"/>
            <a:ext cx="241098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Целевая модель – 2030: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Интернационализация – образование, наука, кадры</a:t>
            </a:r>
            <a:endParaRPr sz="5600" b="1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67" name="Picture 267"/>
          <p:cNvPicPr/>
          <p:nvPr/>
        </p:nvPicPr>
        <p:blipFill>
          <a:blip r:embed="rId2"/>
          <a:srcRect/>
          <a:stretch/>
        </p:blipFill>
        <p:spPr>
          <a:xfrm>
            <a:off x="789748" y="1874599"/>
            <a:ext cx="5006496" cy="4983398"/>
          </a:xfrm>
          <a:prstGeom prst="rect">
            <a:avLst/>
          </a:prstGeom>
          <a:ln>
            <a:noFill/>
          </a:ln>
        </p:spPr>
      </p:pic>
      <p:sp>
        <p:nvSpPr>
          <p:cNvPr id="268" name="Shape 268"/>
          <p:cNvSpPr/>
          <p:nvPr/>
        </p:nvSpPr>
        <p:spPr>
          <a:xfrm>
            <a:off x="6613950" y="1121087"/>
            <a:ext cx="17397000" cy="70800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69" name="Shape 269"/>
          <p:cNvSpPr/>
          <p:nvPr/>
        </p:nvSpPr>
        <p:spPr>
          <a:xfrm>
            <a:off x="6471503" y="2086724"/>
            <a:ext cx="8191801" cy="421500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0" name="Shape 270"/>
          <p:cNvSpPr/>
          <p:nvPr/>
        </p:nvSpPr>
        <p:spPr>
          <a:xfrm>
            <a:off x="7840699" y="1144047"/>
            <a:ext cx="15434698" cy="6726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Лазизахон Акрамовна Гафурова-  </a:t>
            </a:r>
            <a:r>
              <a:rPr sz="3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иностранный член РАН, </a:t>
            </a:r>
            <a:r>
              <a:rPr sz="34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h-индекс: 6 </a:t>
            </a:r>
            <a:endParaRPr sz="3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1" name="Shape 271"/>
          <p:cNvSpPr txBox="1"/>
          <p:nvPr/>
        </p:nvSpPr>
        <p:spPr>
          <a:xfrm>
            <a:off x="6530308" y="2317717"/>
            <a:ext cx="7919101" cy="37641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901700" marR="0" lvl="0" indent="-635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✓"/>
            </a:pPr>
            <a:r>
              <a:rPr sz="2800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Место работы:</a:t>
            </a:r>
            <a:r>
              <a:rPr sz="28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Национальный университет Узбекистана им. Мирзо Улугбека, Биологический факультет, кафедра почвоведения (Ташкент).</a:t>
            </a:r>
          </a:p>
          <a:p>
            <a:pPr marL="901700" marR="0" lvl="0" indent="-66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4286"/>
              <a:buFont typeface="Calibri"/>
              <a:buChar char="✓"/>
            </a:pPr>
            <a:r>
              <a:rPr sz="2800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Идентификаторы: </a:t>
            </a:r>
            <a:r>
              <a:rPr sz="28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SPIN-код: 6839-6157, AuthorID: 1072146 (вероятно, в системе </a:t>
            </a:r>
            <a:r>
              <a:rPr sz="2800" b="0" i="0" u="sng" strike="noStrike" cap="none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hlinkClick r:id="rId3"/>
              </a:rPr>
              <a:t>eLibrary.ru</a:t>
            </a:r>
            <a:r>
              <a:rPr sz="28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)</a:t>
            </a:r>
            <a:r>
              <a:rPr sz="32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</a:t>
            </a: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3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2" name="Shape 272"/>
          <p:cNvSpPr txBox="1"/>
          <p:nvPr/>
        </p:nvSpPr>
        <p:spPr>
          <a:xfrm>
            <a:off x="15051353" y="2063693"/>
            <a:ext cx="9025199" cy="42150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901700" marR="0" lvl="0" indent="-635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✓"/>
            </a:pPr>
            <a:r>
              <a:rPr sz="2800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Количество публикаций:</a:t>
            </a:r>
          </a:p>
          <a:p>
            <a:pPr marL="1790700" marR="0" lvl="1" indent="-622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Calibri"/>
              <a:buChar char="○"/>
            </a:pPr>
            <a:r>
              <a:rPr sz="28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Число публикаций на </a:t>
            </a:r>
            <a:r>
              <a:rPr sz="2800" b="0" i="0" u="sng" strike="noStrike" cap="none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hlinkClick r:id="rId3"/>
              </a:rPr>
              <a:t>eLibrary.ru</a:t>
            </a:r>
            <a:r>
              <a:rPr sz="28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 90</a:t>
            </a:r>
          </a:p>
          <a:p>
            <a:pPr marL="1790700" marR="0" lvl="1" indent="-622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Calibri"/>
              <a:buChar char="○"/>
            </a:pPr>
            <a:r>
              <a:rPr sz="28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Число публикаций в РИНЦ: 77</a:t>
            </a:r>
          </a:p>
          <a:p>
            <a:pPr marL="1790700" marR="0" lvl="1" indent="-622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Calibri"/>
              <a:buChar char="○"/>
            </a:pPr>
            <a:r>
              <a:rPr sz="28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Число публикаций, входящих в ядро РИНЦ: 16</a:t>
            </a:r>
          </a:p>
          <a:p>
            <a:pPr marL="901700" marR="0" lvl="0" indent="-635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✓"/>
            </a:pPr>
            <a:r>
              <a: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 </a:t>
            </a:r>
            <a:r>
              <a:rPr sz="2800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Количество цитирований:</a:t>
            </a:r>
          </a:p>
          <a:p>
            <a:pPr marL="1790700" marR="0" lvl="1" indent="-622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Calibri"/>
              <a:buChar char="○"/>
            </a:pPr>
            <a:r>
              <a:rPr sz="28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Цитирования в РИНЦ: 576</a:t>
            </a:r>
          </a:p>
          <a:p>
            <a:pPr marL="1790700" marR="0" lvl="1" indent="-622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Calibri"/>
              <a:buChar char="○"/>
            </a:pPr>
            <a:r>
              <a:rPr sz="28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Цитирования в ядре РИНЦ: 387</a:t>
            </a:r>
          </a:p>
        </p:txBody>
      </p:sp>
      <p:sp>
        <p:nvSpPr>
          <p:cNvPr id="273" name="Shape 273"/>
          <p:cNvSpPr/>
          <p:nvPr/>
        </p:nvSpPr>
        <p:spPr>
          <a:xfrm>
            <a:off x="14966862" y="9255652"/>
            <a:ext cx="9054001" cy="4077599"/>
          </a:xfrm>
          <a:prstGeom prst="roundRect">
            <a:avLst>
              <a:gd name="adj" fmla="val 16667"/>
            </a:avLst>
          </a:prstGeom>
          <a:noFill/>
          <a:ln w="71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71700" tIns="171700" rIns="171700" bIns="171700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628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4" name="Shape 274"/>
          <p:cNvSpPr txBox="1"/>
          <p:nvPr/>
        </p:nvSpPr>
        <p:spPr>
          <a:xfrm>
            <a:off x="15509801" y="9230750"/>
            <a:ext cx="8578500" cy="3875699"/>
          </a:xfrm>
          <a:prstGeom prst="rect">
            <a:avLst/>
          </a:prstGeom>
          <a:noFill/>
          <a:ln>
            <a:noFill/>
          </a:ln>
        </p:spPr>
        <p:txBody>
          <a:bodyPr wrap="square" lIns="171700" tIns="171700" rIns="171700" bIns="171700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846612" marR="0" lvl="0" indent="-6073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36"/>
              <a:buFont typeface="Calibri"/>
              <a:buChar char="✓"/>
            </a:pPr>
            <a:r>
              <a:rPr sz="2804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Количество публикаций:</a:t>
            </a:r>
          </a:p>
          <a:p>
            <a:pPr marL="1681304" marR="0" lvl="1" indent="-59543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36"/>
              <a:buFont typeface="Calibri"/>
              <a:buChar char="○"/>
            </a:pP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Всего на </a:t>
            </a:r>
            <a:r>
              <a:rPr sz="2804" b="0" i="0" u="sng" strike="noStrike" cap="none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hlinkClick r:id="rId3"/>
              </a:rPr>
              <a:t>eLibrary.ru</a:t>
            </a: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 528</a:t>
            </a:r>
          </a:p>
          <a:p>
            <a:pPr marL="1681304" marR="0" lvl="1" indent="-59543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36"/>
              <a:buFont typeface="Calibri"/>
              <a:buChar char="○"/>
            </a:pP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Входящих в РИНЦ : 334</a:t>
            </a:r>
          </a:p>
          <a:p>
            <a:pPr marL="1681304" marR="0" lvl="1" indent="-59543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36"/>
              <a:buFont typeface="Calibri"/>
              <a:buChar char="○"/>
            </a:pP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Входящих в ядро РИНЦ: 61</a:t>
            </a:r>
          </a:p>
          <a:p>
            <a:pPr marL="846612" marR="0" lvl="0" indent="-6073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36"/>
              <a:buFont typeface="Calibri"/>
              <a:buChar char="✓"/>
            </a:pPr>
            <a:r>
              <a:rPr sz="28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 </a:t>
            </a:r>
            <a:r>
              <a:rPr sz="2804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Количество цитирований:</a:t>
            </a:r>
          </a:p>
          <a:p>
            <a:pPr marL="1681304" marR="0" lvl="1" indent="-59543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36"/>
              <a:buFont typeface="Calibri"/>
              <a:buChar char="○"/>
            </a:pP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Всего на </a:t>
            </a:r>
            <a:r>
              <a:rPr sz="2804" b="0" i="0" u="sng" strike="noStrike" cap="none">
                <a:solidFill>
                  <a:srgbClr val="0000F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hlinkClick r:id="rId3"/>
              </a:rPr>
              <a:t>eLibrary.ru</a:t>
            </a: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 5869</a:t>
            </a:r>
          </a:p>
          <a:p>
            <a:pPr marL="1681304" marR="0" lvl="1" indent="-59543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36"/>
              <a:buFont typeface="Calibri"/>
              <a:buChar char="○"/>
            </a:pP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Из публикаций в РИНЦ: 4889</a:t>
            </a:r>
          </a:p>
          <a:p>
            <a:pPr marL="1681304" marR="0" lvl="1" indent="-59543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36"/>
              <a:buFont typeface="Calibri"/>
              <a:buChar char="○"/>
            </a:pP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Из публикаций в ядре РИНЦ: 952</a:t>
            </a:r>
            <a:endParaRPr sz="280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14816700" y="2022749"/>
            <a:ext cx="9259799" cy="421500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6445775" y="9282800"/>
            <a:ext cx="8267399" cy="4050600"/>
          </a:xfrm>
          <a:prstGeom prst="roundRect">
            <a:avLst>
              <a:gd name="adj" fmla="val 16667"/>
            </a:avLst>
          </a:prstGeom>
          <a:noFill/>
          <a:ln w="71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71700" tIns="171700" rIns="171700" bIns="171700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628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7" name="Shape 277"/>
          <p:cNvSpPr txBox="1"/>
          <p:nvPr/>
        </p:nvSpPr>
        <p:spPr>
          <a:xfrm>
            <a:off x="6880169" y="9441248"/>
            <a:ext cx="7398300" cy="3504000"/>
          </a:xfrm>
          <a:prstGeom prst="rect">
            <a:avLst/>
          </a:prstGeom>
          <a:noFill/>
          <a:ln>
            <a:noFill/>
          </a:ln>
        </p:spPr>
        <p:txBody>
          <a:bodyPr wrap="square" lIns="171700" tIns="171700" rIns="171700" bIns="171700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846612" marR="0" lvl="0" indent="-607355" algn="l">
              <a:lnSpc>
                <a:spcPct val="115000"/>
              </a:lnSpc>
              <a:spcBef>
                <a:spcPts val="3192"/>
              </a:spcBef>
              <a:spcAft>
                <a:spcPts val="0"/>
              </a:spcAft>
              <a:buClr>
                <a:srgbClr val="0F1115"/>
              </a:buClr>
              <a:buSzPct val="100036"/>
              <a:buFont typeface="Calibri"/>
              <a:buChar char="✓"/>
            </a:pP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sz="2804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Место работы:</a:t>
            </a: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Российский государственный аграрный университет - МСХА им. К.А. Тимирязева (Москва).</a:t>
            </a:r>
          </a:p>
          <a:p>
            <a:pPr marL="846612" marR="0" lvl="0" indent="-6200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7168"/>
              <a:buFont typeface="Calibri"/>
              <a:buChar char="✓"/>
            </a:pPr>
            <a:r>
              <a:rPr sz="2804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Идентификаторы: </a:t>
            </a:r>
            <a:r>
              <a:rPr sz="2804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SPIN-код: КВО-0079, AuthorID: 94000</a:t>
            </a:r>
            <a:r>
              <a:rPr sz="2053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</a:t>
            </a:r>
            <a:endParaRPr sz="2804" b="0" i="0" u="none" strike="noStrike" cap="none">
              <a:solidFill>
                <a:srgbClr val="0F1115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278" name="Shape 278"/>
          <p:cNvSpPr/>
          <p:nvPr/>
        </p:nvSpPr>
        <p:spPr>
          <a:xfrm>
            <a:off x="6613950" y="8179562"/>
            <a:ext cx="17397000" cy="846000"/>
          </a:xfrm>
          <a:prstGeom prst="roundRect">
            <a:avLst>
              <a:gd name="adj" fmla="val 16667"/>
            </a:avLst>
          </a:prstGeom>
          <a:noFill/>
          <a:ln w="715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71700" tIns="171700" rIns="171700" bIns="171700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2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 </a:t>
            </a:r>
          </a:p>
        </p:txBody>
      </p:sp>
      <p:sp>
        <p:nvSpPr>
          <p:cNvPr id="279" name="Shape 279"/>
          <p:cNvSpPr/>
          <p:nvPr/>
        </p:nvSpPr>
        <p:spPr>
          <a:xfrm>
            <a:off x="6880174" y="8279824"/>
            <a:ext cx="16959898" cy="708000"/>
          </a:xfrm>
          <a:prstGeom prst="rect">
            <a:avLst/>
          </a:prstGeom>
          <a:noFill/>
          <a:ln>
            <a:noFill/>
          </a:ln>
        </p:spPr>
        <p:txBody>
          <a:bodyPr wrap="square" lIns="171700" tIns="85825" rIns="171700" bIns="858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38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286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Мазиров Михаил Арнольдович </a:t>
            </a:r>
            <a:r>
              <a:rPr sz="328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-  </a:t>
            </a:r>
            <a:r>
              <a:rPr sz="32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профессор, МСХА имени К. А. Тимирязева,  </a:t>
            </a:r>
            <a:r>
              <a:rPr sz="3286" b="0" i="0" u="none" strike="noStrike" cap="none">
                <a:solidFill>
                  <a:srgbClr val="0F1115"/>
                </a:solidFill>
                <a:latin typeface="Calibri"/>
                <a:ea typeface="Calibri"/>
                <a:cs typeface="Calibri"/>
              </a:rPr>
              <a:t>h-индекс: 31</a:t>
            </a:r>
            <a:r>
              <a:rPr sz="3286" b="0" i="0" u="none" strike="noStrike" cap="none">
                <a:solidFill>
                  <a:srgbClr val="0F1115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</a:rPr>
              <a:t> </a:t>
            </a:r>
            <a:endParaRPr sz="3286" b="0" i="0" u="none" strike="noStrike" cap="none">
              <a:solidFill>
                <a:srgbClr val="000000"/>
              </a:solidFill>
              <a:highlight>
                <a:srgbClr val="FF0000"/>
              </a:highlight>
              <a:latin typeface="Calibri"/>
              <a:ea typeface="Calibri"/>
              <a:cs typeface="Calibri"/>
            </a:endParaRPr>
          </a:p>
        </p:txBody>
      </p:sp>
      <p:pic>
        <p:nvPicPr>
          <p:cNvPr id="281" name="Picture 281"/>
          <p:cNvPicPr/>
          <p:nvPr/>
        </p:nvPicPr>
        <p:blipFill>
          <a:blip r:embed="rId4"/>
          <a:srcRect r="24391"/>
          <a:stretch/>
        </p:blipFill>
        <p:spPr>
          <a:xfrm>
            <a:off x="472909" y="7997650"/>
            <a:ext cx="5411214" cy="4770600"/>
          </a:xfrm>
          <a:prstGeom prst="rect">
            <a:avLst/>
          </a:prstGeom>
          <a:ln>
            <a:noFill/>
          </a:ln>
        </p:spPr>
      </p:pic>
      <p:sp>
        <p:nvSpPr>
          <p:cNvPr id="282" name="Shape 282"/>
          <p:cNvSpPr/>
          <p:nvPr/>
        </p:nvSpPr>
        <p:spPr>
          <a:xfrm>
            <a:off x="6616625" y="6454051"/>
            <a:ext cx="17397000" cy="158130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83" name="Shape 283"/>
          <p:cNvSpPr txBox="1"/>
          <p:nvPr/>
        </p:nvSpPr>
        <p:spPr>
          <a:xfrm>
            <a:off x="9825289" y="6443882"/>
            <a:ext cx="11163300" cy="708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Международная программа магистратуры (обновленная)</a:t>
            </a:r>
          </a:p>
        </p:txBody>
      </p:sp>
      <p:sp>
        <p:nvSpPr>
          <p:cNvPr id="284" name="Shape 284"/>
          <p:cNvSpPr txBox="1"/>
          <p:nvPr/>
        </p:nvSpPr>
        <p:spPr>
          <a:xfrm>
            <a:off x="11581208" y="7091287"/>
            <a:ext cx="7538099" cy="672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“Soil ecology and food security”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/>
          <p:nvPr/>
        </p:nvSpPr>
        <p:spPr>
          <a:xfrm>
            <a:off x="215227" y="101400"/>
            <a:ext cx="239640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Целевая модель – 2030: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Коммерциализация и производственная деятельность </a:t>
            </a:r>
            <a:endParaRPr sz="5600" b="0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7" name="Shape 287"/>
          <p:cNvSpPr/>
          <p:nvPr/>
        </p:nvSpPr>
        <p:spPr>
          <a:xfrm>
            <a:off x="400700" y="1924072"/>
            <a:ext cx="11563500" cy="216300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1369227" y="2154136"/>
            <a:ext cx="10146600" cy="17850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Обучение бакалавров, магистров и аспирантов. Подготовка специалистов АПК.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12302775" y="1267075"/>
            <a:ext cx="11720100" cy="12028201"/>
          </a:xfrm>
          <a:prstGeom prst="roundRect">
            <a:avLst>
              <a:gd name="adj" fmla="val 16667"/>
            </a:avLst>
          </a:prstGeom>
          <a:noFill/>
          <a:ln w="746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79225" tIns="179225" rIns="179225" bIns="17922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2"/>
          <a:srcRect/>
          <a:stretch/>
        </p:blipFill>
        <p:spPr>
          <a:xfrm>
            <a:off x="12302776" y="1267097"/>
            <a:ext cx="1113935" cy="1299611"/>
          </a:xfrm>
          <a:prstGeom prst="rect">
            <a:avLst/>
          </a:prstGeom>
          <a:ln>
            <a:noFill/>
          </a:ln>
        </p:spPr>
      </p:pic>
      <p:pic>
        <p:nvPicPr>
          <p:cNvPr id="293" name="Picture 293"/>
          <p:cNvPicPr/>
          <p:nvPr/>
        </p:nvPicPr>
        <p:blipFill>
          <a:blip r:embed="rId2"/>
          <a:srcRect/>
          <a:stretch/>
        </p:blipFill>
        <p:spPr>
          <a:xfrm>
            <a:off x="337092" y="1597800"/>
            <a:ext cx="896935" cy="1046399"/>
          </a:xfrm>
          <a:prstGeom prst="rect">
            <a:avLst/>
          </a:prstGeom>
          <a:ln>
            <a:noFill/>
          </a:ln>
        </p:spPr>
      </p:pic>
      <p:sp>
        <p:nvSpPr>
          <p:cNvPr id="294" name="Shape 294"/>
          <p:cNvSpPr/>
          <p:nvPr/>
        </p:nvSpPr>
        <p:spPr>
          <a:xfrm>
            <a:off x="532654" y="7183481"/>
            <a:ext cx="11487900" cy="209280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96" name="Picture 296"/>
          <p:cNvPicPr/>
          <p:nvPr/>
        </p:nvPicPr>
        <p:blipFill>
          <a:blip r:embed="rId2"/>
          <a:srcRect/>
          <a:stretch/>
        </p:blipFill>
        <p:spPr>
          <a:xfrm>
            <a:off x="325457" y="6904374"/>
            <a:ext cx="982050" cy="1145699"/>
          </a:xfrm>
          <a:prstGeom prst="rect">
            <a:avLst/>
          </a:prstGeom>
          <a:ln>
            <a:noFill/>
          </a:ln>
        </p:spPr>
      </p:pic>
      <p:sp>
        <p:nvSpPr>
          <p:cNvPr id="297" name="Shape 297"/>
          <p:cNvSpPr txBox="1"/>
          <p:nvPr/>
        </p:nvSpPr>
        <p:spPr>
          <a:xfrm>
            <a:off x="1623038" y="7420837"/>
            <a:ext cx="10146600" cy="16547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3</a:t>
            </a:r>
            <a:r>
              <a: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победителя</a:t>
            </a:r>
            <a:r>
              <a: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программы</a:t>
            </a:r>
            <a:r>
              <a: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“Студенческий стартап” (I-VI очередь).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/>
            </a:r>
            <a:b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</a:b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5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8" name="Shape 298"/>
          <p:cNvSpPr/>
          <p:nvPr/>
        </p:nvSpPr>
        <p:spPr>
          <a:xfrm>
            <a:off x="412150" y="9643250"/>
            <a:ext cx="11563500" cy="326760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9" name="Shape 299"/>
          <p:cNvSpPr txBox="1"/>
          <p:nvPr/>
        </p:nvSpPr>
        <p:spPr>
          <a:xfrm>
            <a:off x="1038849" y="9823825"/>
            <a:ext cx="10719300" cy="282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Ежегодно выпускаем </a:t>
            </a:r>
            <a:r>
              <a:rPr sz="3600" b="1" i="0" u="none" strike="noStrike" cap="none">
                <a:solidFill>
                  <a:srgbClr val="0F1115"/>
                </a:solidFill>
                <a:latin typeface="Calibri"/>
                <a:ea typeface="Calibri"/>
                <a:cs typeface="Calibri"/>
              </a:rPr>
              <a:t>50-70</a:t>
            </a:r>
            <a:r>
              <a:rPr sz="36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600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специалистов-практиков, </a:t>
            </a:r>
            <a:r>
              <a:rPr sz="36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способных рационально использовать агрохимикаты, использовать методы точного земледелие, оценивать состояние почвенного покрова.</a:t>
            </a:r>
            <a:endParaRPr sz="4000" b="0" i="0" u="none" strike="noStrike" cap="none">
              <a:solidFill>
                <a:srgbClr val="000000"/>
              </a:solidFill>
              <a:highlight>
                <a:srgbClr val="FF0000"/>
              </a:highlight>
              <a:latin typeface="Calibri"/>
              <a:ea typeface="Calibri"/>
              <a:cs typeface="Calibri"/>
            </a:endParaRPr>
          </a:p>
        </p:txBody>
      </p:sp>
      <p:pic>
        <p:nvPicPr>
          <p:cNvPr id="301" name="Picture 301"/>
          <p:cNvPicPr/>
          <p:nvPr/>
        </p:nvPicPr>
        <p:blipFill>
          <a:blip r:embed="rId3"/>
          <a:srcRect/>
          <a:stretch/>
        </p:blipFill>
        <p:spPr>
          <a:xfrm>
            <a:off x="56675" y="10465650"/>
            <a:ext cx="982176" cy="867464"/>
          </a:xfrm>
          <a:prstGeom prst="rect">
            <a:avLst/>
          </a:prstGeom>
          <a:ln>
            <a:noFill/>
          </a:ln>
        </p:spPr>
      </p:pic>
      <p:sp>
        <p:nvSpPr>
          <p:cNvPr id="302" name="Shape 302"/>
          <p:cNvSpPr txBox="1"/>
          <p:nvPr/>
        </p:nvSpPr>
        <p:spPr>
          <a:xfrm>
            <a:off x="16289654" y="1267084"/>
            <a:ext cx="3531300" cy="799199"/>
          </a:xfrm>
          <a:prstGeom prst="rect">
            <a:avLst/>
          </a:prstGeom>
          <a:noFill/>
          <a:ln>
            <a:noFill/>
          </a:ln>
        </p:spPr>
        <p:txBody>
          <a:bodyPr wrap="square" lIns="179225" tIns="179225" rIns="179225" bIns="1792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Создание МИП</a:t>
            </a:r>
            <a:endParaRPr sz="5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3" name="Shape 303"/>
          <p:cNvSpPr txBox="1"/>
          <p:nvPr/>
        </p:nvSpPr>
        <p:spPr>
          <a:xfrm>
            <a:off x="13167513" y="1982832"/>
            <a:ext cx="6312300" cy="1025400"/>
          </a:xfrm>
          <a:prstGeom prst="rect">
            <a:avLst/>
          </a:prstGeom>
          <a:noFill/>
          <a:ln>
            <a:noFill/>
          </a:ln>
        </p:spPr>
        <p:txBody>
          <a:bodyPr wrap="square" lIns="179225" tIns="179225" rIns="179225" bIns="17922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901700" marR="0" lvl="0" indent="-692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714"/>
              <a:buFont typeface="Calibri"/>
              <a:buChar char="✓"/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статус МТК</a:t>
            </a:r>
            <a:endParaRPr sz="2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4" name="Shape 304"/>
          <p:cNvSpPr txBox="1"/>
          <p:nvPr/>
        </p:nvSpPr>
        <p:spPr>
          <a:xfrm>
            <a:off x="13167525" y="2465699"/>
            <a:ext cx="10414800" cy="2307600"/>
          </a:xfrm>
          <a:prstGeom prst="rect">
            <a:avLst/>
          </a:prstGeom>
          <a:noFill/>
          <a:ln>
            <a:noFill/>
          </a:ln>
        </p:spPr>
        <p:txBody>
          <a:bodyPr wrap="square" lIns="179225" tIns="179225" rIns="179225" bIns="17922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901700" marR="0" lvl="0" indent="-6921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714"/>
              <a:buFont typeface="Calibri"/>
              <a:buChar char="✓"/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Продукты:</a:t>
            </a:r>
          </a:p>
          <a:p>
            <a:pPr marL="901700" marR="0" lvl="0" indent="-666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почвоулучшители</a:t>
            </a:r>
          </a:p>
          <a:p>
            <a:pPr marL="901700" marR="0" lvl="0" indent="-666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структурообразователи почв</a:t>
            </a:r>
          </a:p>
          <a:p>
            <a:pPr marL="901700" marR="0" lvl="0" indent="-66675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z="330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удобрительно-стимулирующие составы</a:t>
            </a:r>
          </a:p>
        </p:txBody>
      </p:sp>
      <p:sp>
        <p:nvSpPr>
          <p:cNvPr id="305" name="Shape 305"/>
          <p:cNvSpPr txBox="1"/>
          <p:nvPr/>
        </p:nvSpPr>
        <p:spPr>
          <a:xfrm>
            <a:off x="12470050" y="6646529"/>
            <a:ext cx="11170501" cy="4464000"/>
          </a:xfrm>
          <a:prstGeom prst="rect">
            <a:avLst/>
          </a:prstGeom>
          <a:noFill/>
          <a:ln>
            <a:noFill/>
          </a:ln>
        </p:spPr>
        <p:txBody>
          <a:bodyPr wrap="square" lIns="179225" tIns="179225" rIns="179225" bIns="17922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901700" marR="0" lvl="0" indent="-692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714"/>
              <a:buFont typeface="Calibri"/>
              <a:buChar char="✓"/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Технологии: </a:t>
            </a:r>
          </a:p>
          <a:p>
            <a:pPr marL="901700" marR="0" lvl="0" indent="-666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Технологии изготовления органических и органоминеральных удобрений и почвоулучшителей из отходов сельскохозяйственных производств</a:t>
            </a:r>
          </a:p>
          <a:p>
            <a:pPr marL="901700" marR="0" lvl="0" indent="-666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Методика мониторинга нарушенных земель (эродированных , рекультивированных земель, залежных пашен), вовлеченных в сельскохозяйственный оборот с применением цифровых технологий и искусственного интеллекта</a:t>
            </a:r>
          </a:p>
        </p:txBody>
      </p:sp>
      <p:sp>
        <p:nvSpPr>
          <p:cNvPr id="306" name="Shape 306"/>
          <p:cNvSpPr txBox="1"/>
          <p:nvPr/>
        </p:nvSpPr>
        <p:spPr>
          <a:xfrm>
            <a:off x="13106769" y="4792204"/>
            <a:ext cx="8953199" cy="799200"/>
          </a:xfrm>
          <a:prstGeom prst="rect">
            <a:avLst/>
          </a:prstGeom>
          <a:noFill/>
          <a:ln>
            <a:noFill/>
          </a:ln>
        </p:spPr>
        <p:txBody>
          <a:bodyPr wrap="square" lIns="179225" tIns="179225" rIns="179225" bIns="1792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Сегменты рынка: </a:t>
            </a:r>
            <a:r>
              <a: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B2C, B2B (Узбекистан) </a:t>
            </a:r>
          </a:p>
        </p:txBody>
      </p:sp>
      <p:sp>
        <p:nvSpPr>
          <p:cNvPr id="307" name="Shape 307"/>
          <p:cNvSpPr txBox="1"/>
          <p:nvPr/>
        </p:nvSpPr>
        <p:spPr>
          <a:xfrm>
            <a:off x="13390297" y="11411715"/>
            <a:ext cx="9236100" cy="868799"/>
          </a:xfrm>
          <a:prstGeom prst="rect">
            <a:avLst/>
          </a:prstGeom>
          <a:noFill/>
          <a:ln>
            <a:noFill/>
          </a:ln>
        </p:spPr>
        <p:txBody>
          <a:bodyPr wrap="square" lIns="179225" tIns="179225" rIns="179225" bIns="1792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Сегменты рынка: </a:t>
            </a:r>
            <a:r>
              <a: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B2B, B2G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endParaRPr sz="3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8" name="Shape 308"/>
          <p:cNvSpPr txBox="1"/>
          <p:nvPr/>
        </p:nvSpPr>
        <p:spPr>
          <a:xfrm>
            <a:off x="13390307" y="11966492"/>
            <a:ext cx="8495399" cy="868799"/>
          </a:xfrm>
          <a:prstGeom prst="rect">
            <a:avLst/>
          </a:prstGeom>
          <a:noFill/>
          <a:ln>
            <a:noFill/>
          </a:ln>
        </p:spPr>
        <p:txBody>
          <a:bodyPr wrap="square" lIns="179225" tIns="179225" rIns="179225" bIns="1792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Целевая аудитория:</a:t>
            </a:r>
            <a:r>
              <a: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Агрохолдинги, КФХ</a:t>
            </a:r>
          </a:p>
        </p:txBody>
      </p:sp>
      <p:sp>
        <p:nvSpPr>
          <p:cNvPr id="309" name="Shape 309"/>
          <p:cNvSpPr txBox="1"/>
          <p:nvPr/>
        </p:nvSpPr>
        <p:spPr>
          <a:xfrm>
            <a:off x="13110846" y="5409890"/>
            <a:ext cx="10777801" cy="1195199"/>
          </a:xfrm>
          <a:prstGeom prst="rect">
            <a:avLst/>
          </a:prstGeom>
          <a:noFill/>
          <a:ln>
            <a:noFill/>
          </a:ln>
        </p:spPr>
        <p:txBody>
          <a:bodyPr wrap="square" lIns="179225" tIns="179225" rIns="179225" bIns="17922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Целевая аудитория: </a:t>
            </a:r>
            <a:r>
              <a: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Овощеводы, бахчеводы, частные тепличные хозяйства, агрохолдинги</a:t>
            </a:r>
          </a:p>
        </p:txBody>
      </p:sp>
      <p:sp>
        <p:nvSpPr>
          <p:cNvPr id="310" name="Shape 310"/>
          <p:cNvSpPr txBox="1"/>
          <p:nvPr/>
        </p:nvSpPr>
        <p:spPr>
          <a:xfrm>
            <a:off x="16862224" y="1505022"/>
            <a:ext cx="4810801" cy="2307599"/>
          </a:xfrm>
          <a:prstGeom prst="rect">
            <a:avLst/>
          </a:prstGeom>
          <a:noFill/>
          <a:ln>
            <a:noFill/>
          </a:ln>
        </p:spPr>
        <p:txBody>
          <a:bodyPr wrap="square" lIns="179225" tIns="179225" rIns="179225" bIns="17922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 </a:t>
            </a:r>
          </a:p>
          <a:p>
            <a:pPr marL="901700" marR="0" lvl="0" indent="-692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5714"/>
              <a:buFont typeface="Calibri"/>
              <a:buChar char="✓"/>
            </a:pP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Старт-1, Старт- 2 Старт-пром</a:t>
            </a:r>
            <a:r>
              <a: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12" name="Picture 312"/>
          <p:cNvPicPr/>
          <p:nvPr/>
        </p:nvPicPr>
        <p:blipFill>
          <a:blip r:embed="rId4"/>
          <a:srcRect/>
          <a:stretch/>
        </p:blipFill>
        <p:spPr>
          <a:xfrm>
            <a:off x="21956876" y="1796740"/>
            <a:ext cx="1113949" cy="1366907"/>
          </a:xfrm>
          <a:prstGeom prst="rect">
            <a:avLst/>
          </a:prstGeom>
          <a:ln>
            <a:noFill/>
          </a:ln>
        </p:spPr>
      </p:pic>
      <p:pic>
        <p:nvPicPr>
          <p:cNvPr id="314" name="Picture 314"/>
          <p:cNvPicPr/>
          <p:nvPr/>
        </p:nvPicPr>
        <p:blipFill>
          <a:blip r:embed="rId5"/>
          <a:srcRect/>
          <a:stretch/>
        </p:blipFill>
        <p:spPr>
          <a:xfrm>
            <a:off x="21673040" y="3534850"/>
            <a:ext cx="1681548" cy="868800"/>
          </a:xfrm>
          <a:prstGeom prst="rect">
            <a:avLst/>
          </a:prstGeom>
          <a:ln>
            <a:noFill/>
          </a:ln>
        </p:spPr>
      </p:pic>
      <p:sp>
        <p:nvSpPr>
          <p:cNvPr id="315" name="Shape 315"/>
          <p:cNvSpPr/>
          <p:nvPr/>
        </p:nvSpPr>
        <p:spPr>
          <a:xfrm>
            <a:off x="438039" y="4472922"/>
            <a:ext cx="11563500" cy="216300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6" name="Shape 316"/>
          <p:cNvSpPr txBox="1"/>
          <p:nvPr/>
        </p:nvSpPr>
        <p:spPr>
          <a:xfrm>
            <a:off x="1310560" y="4815052"/>
            <a:ext cx="10777800" cy="14016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Создание </a:t>
            </a:r>
            <a:r>
              <a: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аккредитованной агрохимической лаборатории</a:t>
            </a:r>
            <a:r>
              <a: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18" name="Picture 318"/>
          <p:cNvPicPr/>
          <p:nvPr/>
        </p:nvPicPr>
        <p:blipFill>
          <a:blip r:embed="rId2"/>
          <a:srcRect/>
          <a:stretch/>
        </p:blipFill>
        <p:spPr>
          <a:xfrm>
            <a:off x="238747" y="4407920"/>
            <a:ext cx="982172" cy="98982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/>
          <p:nvPr/>
        </p:nvSpPr>
        <p:spPr>
          <a:xfrm>
            <a:off x="670963" y="101378"/>
            <a:ext cx="214893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Целевая модель – 2030: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Молодежная политика </a:t>
            </a:r>
            <a:endParaRPr sz="5600" b="0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1" name="Shape 321"/>
          <p:cNvSpPr/>
          <p:nvPr/>
        </p:nvSpPr>
        <p:spPr>
          <a:xfrm>
            <a:off x="890962" y="1734360"/>
            <a:ext cx="9459300" cy="178500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2" name="Shape 322"/>
          <p:cNvSpPr txBox="1"/>
          <p:nvPr/>
        </p:nvSpPr>
        <p:spPr>
          <a:xfrm>
            <a:off x="1584350" y="2155975"/>
            <a:ext cx="8446200" cy="10467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СНК “Агрохимии и агропочвоведения”</a:t>
            </a:r>
          </a:p>
        </p:txBody>
      </p:sp>
      <p:sp>
        <p:nvSpPr>
          <p:cNvPr id="323" name="Shape 323"/>
          <p:cNvSpPr/>
          <p:nvPr/>
        </p:nvSpPr>
        <p:spPr>
          <a:xfrm>
            <a:off x="493143" y="3986300"/>
            <a:ext cx="9953100" cy="845460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82875" tIns="182875" rIns="182875" bIns="1828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25" name="Picture 325"/>
          <p:cNvPicPr/>
          <p:nvPr/>
        </p:nvPicPr>
        <p:blipFill>
          <a:blip r:embed="rId2"/>
          <a:srcRect/>
          <a:stretch/>
        </p:blipFill>
        <p:spPr>
          <a:xfrm>
            <a:off x="406575" y="1438432"/>
            <a:ext cx="1069575" cy="951400"/>
          </a:xfrm>
          <a:prstGeom prst="rect">
            <a:avLst/>
          </a:prstGeom>
          <a:ln>
            <a:noFill/>
          </a:ln>
        </p:spPr>
      </p:pic>
      <p:pic>
        <p:nvPicPr>
          <p:cNvPr id="327" name="Picture 327"/>
          <p:cNvPicPr/>
          <p:nvPr/>
        </p:nvPicPr>
        <p:blipFill>
          <a:blip r:embed="rId3"/>
          <a:srcRect/>
          <a:stretch/>
        </p:blipFill>
        <p:spPr>
          <a:xfrm>
            <a:off x="346100" y="3950300"/>
            <a:ext cx="1190525" cy="796594"/>
          </a:xfrm>
          <a:prstGeom prst="rect">
            <a:avLst/>
          </a:prstGeom>
          <a:ln>
            <a:noFill/>
          </a:ln>
        </p:spPr>
      </p:pic>
      <p:pic>
        <p:nvPicPr>
          <p:cNvPr id="329" name="Picture 329"/>
          <p:cNvPicPr/>
          <p:nvPr/>
        </p:nvPicPr>
        <p:blipFill>
          <a:blip r:embed="rId4"/>
          <a:srcRect/>
          <a:stretch/>
        </p:blipFill>
        <p:spPr>
          <a:xfrm>
            <a:off x="10931156" y="1716976"/>
            <a:ext cx="8633453" cy="5490876"/>
          </a:xfrm>
          <a:prstGeom prst="rect">
            <a:avLst/>
          </a:prstGeom>
          <a:ln>
            <a:noFill/>
          </a:ln>
        </p:spPr>
      </p:pic>
      <p:pic>
        <p:nvPicPr>
          <p:cNvPr id="331" name="Picture 331"/>
          <p:cNvPicPr/>
          <p:nvPr/>
        </p:nvPicPr>
        <p:blipFill>
          <a:blip r:embed="rId5"/>
          <a:srcRect t="20373" b="6913"/>
          <a:stretch/>
        </p:blipFill>
        <p:spPr>
          <a:xfrm>
            <a:off x="19565676" y="1699550"/>
            <a:ext cx="4175918" cy="5490848"/>
          </a:xfrm>
          <a:prstGeom prst="rect">
            <a:avLst/>
          </a:prstGeom>
          <a:ln>
            <a:noFill/>
          </a:ln>
        </p:spPr>
      </p:pic>
      <p:pic>
        <p:nvPicPr>
          <p:cNvPr id="333" name="Picture 333"/>
          <p:cNvPicPr/>
          <p:nvPr/>
        </p:nvPicPr>
        <p:blipFill>
          <a:blip r:embed="rId6"/>
          <a:srcRect/>
          <a:stretch/>
        </p:blipFill>
        <p:spPr>
          <a:xfrm>
            <a:off x="10931150" y="7187225"/>
            <a:ext cx="4336775" cy="5438699"/>
          </a:xfrm>
          <a:prstGeom prst="rect">
            <a:avLst/>
          </a:prstGeom>
          <a:ln>
            <a:noFill/>
          </a:ln>
        </p:spPr>
      </p:pic>
      <p:pic>
        <p:nvPicPr>
          <p:cNvPr id="335" name="Picture 335"/>
          <p:cNvPicPr/>
          <p:nvPr/>
        </p:nvPicPr>
        <p:blipFill>
          <a:blip r:embed="rId7"/>
          <a:srcRect/>
          <a:stretch/>
        </p:blipFill>
        <p:spPr>
          <a:xfrm>
            <a:off x="15267925" y="7247750"/>
            <a:ext cx="4175925" cy="5317650"/>
          </a:xfrm>
          <a:prstGeom prst="rect">
            <a:avLst/>
          </a:prstGeom>
          <a:ln>
            <a:noFill/>
          </a:ln>
        </p:spPr>
      </p:pic>
      <p:pic>
        <p:nvPicPr>
          <p:cNvPr id="337" name="Picture 337"/>
          <p:cNvPicPr/>
          <p:nvPr/>
        </p:nvPicPr>
        <p:blipFill>
          <a:blip r:embed="rId8"/>
          <a:srcRect/>
          <a:stretch/>
        </p:blipFill>
        <p:spPr>
          <a:xfrm>
            <a:off x="19415128" y="7192988"/>
            <a:ext cx="4442200" cy="5357549"/>
          </a:xfrm>
          <a:prstGeom prst="rect">
            <a:avLst/>
          </a:prstGeom>
          <a:ln>
            <a:noFill/>
          </a:ln>
        </p:spPr>
      </p:pic>
      <p:sp>
        <p:nvSpPr>
          <p:cNvPr id="338" name="Shape 338"/>
          <p:cNvSpPr txBox="1"/>
          <p:nvPr/>
        </p:nvSpPr>
        <p:spPr>
          <a:xfrm>
            <a:off x="1135084" y="4835400"/>
            <a:ext cx="8091000" cy="1897200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5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9" name="Shape 339"/>
          <p:cNvSpPr txBox="1"/>
          <p:nvPr/>
        </p:nvSpPr>
        <p:spPr>
          <a:xfrm>
            <a:off x="777075" y="4547108"/>
            <a:ext cx="9459300" cy="72179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182875" rIns="182875" bIns="18287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901700" marR="0" lvl="0" indent="-685800" algn="l">
              <a:lnSpc>
                <a:spcPct val="115000"/>
              </a:lnSpc>
              <a:spcBef>
                <a:spcPts val="3400"/>
              </a:spcBef>
              <a:spcAft>
                <a:spcPts val="0"/>
              </a:spcAft>
              <a:buClr>
                <a:srgbClr val="0F1115"/>
              </a:buClr>
              <a:buSzPct val="112500"/>
              <a:buFont typeface="Roboto"/>
              <a:buChar char="✓"/>
            </a:pPr>
            <a:r>
              <a:rPr sz="32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Подготовка студентов к участию во “Всероссийской олимпиаде по почвоведению”</a:t>
            </a:r>
          </a:p>
          <a:p>
            <a:pPr marL="9017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2500"/>
              <a:buFont typeface="Calibri"/>
              <a:buChar char="✓"/>
            </a:pPr>
            <a:r>
              <a:rPr sz="32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6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2 статьи ВАК</a:t>
            </a:r>
          </a:p>
          <a:p>
            <a:pPr marL="9017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Calibri"/>
              <a:buChar char="✓"/>
            </a:pPr>
            <a:r>
              <a:rPr sz="36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1 статья WoS</a:t>
            </a:r>
          </a:p>
          <a:p>
            <a:pPr marL="9017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Calibri"/>
              <a:buChar char="✓"/>
            </a:pPr>
            <a:r>
              <a:rPr sz="36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Участие в конференциях (г. Москва, МГУ, Международная научная конференция студентов, аспирантов и молодых ученых “Ломоносов”, г.Москва, ФИЦ </a:t>
            </a:r>
            <a:r>
              <a:rPr sz="36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«Почвенный институт им. В. В. Докучаева»</a:t>
            </a:r>
            <a:r>
              <a:rPr sz="28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 </a:t>
            </a:r>
            <a:r>
              <a:rPr sz="36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Почвоведение: Горизонты будущего</a:t>
            </a:r>
            <a:r>
              <a:rPr sz="36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)</a:t>
            </a:r>
            <a:br>
              <a:rPr sz="36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</a:br>
            <a:endParaRPr sz="3600" b="0" i="0" u="none" strike="noStrike" cap="none">
              <a:solidFill>
                <a:srgbClr val="0F1115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3600" b="0" i="0" u="none" strike="noStrike" cap="none">
              <a:solidFill>
                <a:srgbClr val="0F1115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 txBox="1"/>
          <p:nvPr/>
        </p:nvSpPr>
        <p:spPr>
          <a:xfrm>
            <a:off x="670963" y="101378"/>
            <a:ext cx="214893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Целевая модель – 2030: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Новые проекты, вызовы, мероприятия</a:t>
            </a:r>
            <a:endParaRPr sz="5600" b="0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2" name="Shape 342"/>
          <p:cNvSpPr/>
          <p:nvPr/>
        </p:nvSpPr>
        <p:spPr>
          <a:xfrm>
            <a:off x="400050" y="8915400"/>
            <a:ext cx="11425500" cy="4518600"/>
          </a:xfrm>
          <a:prstGeom prst="roundRect">
            <a:avLst>
              <a:gd name="adj" fmla="val 11579"/>
            </a:avLst>
          </a:prstGeom>
          <a:noFill/>
          <a:ln w="804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93175" tIns="193175" rIns="193175" bIns="1931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44" name="Picture 344"/>
          <p:cNvPicPr/>
          <p:nvPr/>
        </p:nvPicPr>
        <p:blipFill>
          <a:blip r:embed="rId2"/>
          <a:srcRect/>
          <a:stretch/>
        </p:blipFill>
        <p:spPr>
          <a:xfrm>
            <a:off x="160650" y="8820932"/>
            <a:ext cx="1273325" cy="893812"/>
          </a:xfrm>
          <a:prstGeom prst="rect">
            <a:avLst/>
          </a:prstGeom>
          <a:ln>
            <a:noFill/>
          </a:ln>
        </p:spPr>
      </p:pic>
      <p:sp>
        <p:nvSpPr>
          <p:cNvPr id="345" name="Shape 345"/>
          <p:cNvSpPr txBox="1"/>
          <p:nvPr/>
        </p:nvSpPr>
        <p:spPr>
          <a:xfrm>
            <a:off x="1527850" y="9467350"/>
            <a:ext cx="9806400" cy="3129000"/>
          </a:xfrm>
          <a:prstGeom prst="rect">
            <a:avLst/>
          </a:prstGeom>
          <a:noFill/>
          <a:ln>
            <a:noFill/>
          </a:ln>
        </p:spPr>
        <p:txBody>
          <a:bodyPr wrap="square" lIns="193175" tIns="193175" rIns="193175" bIns="19317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952500" marR="0" lvl="0" indent="-723900" algn="l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Calibri"/>
              <a:buChar char="✓"/>
            </a:pPr>
            <a:r>
              <a:rPr sz="3800" b="1" i="0" u="none" strike="noStrike" cap="none" dirty="0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300</a:t>
            </a:r>
            <a:r>
              <a:rPr sz="3800" b="0" i="0" u="none" strike="noStrike" cap="none" dirty="0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800" b="0" i="0" u="none" strike="noStrike" cap="none" dirty="0" err="1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участников</a:t>
            </a:r>
            <a:r>
              <a:rPr sz="3800" b="0" i="0" u="none" strike="noStrike" cap="none" dirty="0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endParaRPr sz="3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952500" marR="0" lvl="0" indent="-723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✓"/>
            </a:pPr>
            <a:r>
              <a:rPr sz="3800" b="0" i="0" u="none" strike="noStrike" cap="none" dirty="0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800" b="0" i="0" u="none" strike="noStrike" cap="none" dirty="0" err="1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Ведущие</a:t>
            </a:r>
            <a:r>
              <a:rPr sz="3800" b="0" i="0" u="none" strike="noStrike" cap="none" dirty="0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800" b="0" i="0" u="none" strike="noStrike" cap="none" dirty="0" err="1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вузы</a:t>
            </a:r>
            <a:r>
              <a:rPr sz="3800" b="0" i="0" u="none" strike="noStrike" cap="none" dirty="0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 РФ (</a:t>
            </a:r>
            <a:r>
              <a:rPr sz="3800" b="1" i="0" u="none" strike="noStrike" cap="none" dirty="0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МГУ </a:t>
            </a:r>
            <a:r>
              <a:rPr sz="3800" b="1" i="0" u="none" strike="noStrike" cap="none" dirty="0" err="1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им.М.В</a:t>
            </a:r>
            <a:r>
              <a:rPr sz="3800" b="1" i="0" u="none" strike="noStrike" cap="none" dirty="0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. </a:t>
            </a:r>
            <a:r>
              <a:rPr sz="3800" b="1" i="0" u="none" strike="noStrike" cap="none" dirty="0" err="1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Ломоносова</a:t>
            </a:r>
            <a:r>
              <a:rPr sz="3800" b="1" i="0" u="none" strike="noStrike" cap="none" dirty="0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, </a:t>
            </a:r>
            <a:r>
              <a:rPr sz="3800" b="1" i="0" u="none" strike="noStrike" cap="none" dirty="0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МСХА </a:t>
            </a:r>
            <a:r>
              <a:rPr sz="3800" b="1" i="0" u="none" strike="noStrike" cap="none" dirty="0" err="1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им</a:t>
            </a:r>
            <a:r>
              <a:rPr sz="3800" b="1" i="0" u="none" strike="noStrike" cap="none" dirty="0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 К.А. </a:t>
            </a:r>
            <a:r>
              <a:rPr sz="3800" b="1" i="0" u="none" strike="noStrike" cap="none" dirty="0" err="1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Тимирязева</a:t>
            </a:r>
            <a:r>
              <a:rPr sz="3800" b="0" i="0" u="none" strike="noStrike" cap="none" dirty="0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)</a:t>
            </a:r>
          </a:p>
          <a:p>
            <a:pPr marL="0" marR="0" lvl="0" indent="0" algn="l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3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952500" marR="0" lvl="0" indent="0" algn="l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3800" b="0" i="0" u="none" strike="noStrike" cap="none" dirty="0">
              <a:solidFill>
                <a:srgbClr val="0F1115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346" name="Shape 346"/>
          <p:cNvSpPr/>
          <p:nvPr/>
        </p:nvSpPr>
        <p:spPr>
          <a:xfrm>
            <a:off x="12591920" y="8832950"/>
            <a:ext cx="11425501" cy="4549800"/>
          </a:xfrm>
          <a:prstGeom prst="roundRect">
            <a:avLst>
              <a:gd name="adj" fmla="val 16667"/>
            </a:avLst>
          </a:prstGeom>
          <a:noFill/>
          <a:ln w="8040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93175" tIns="193175" rIns="193175" bIns="193175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7" name="Shape 347"/>
          <p:cNvSpPr txBox="1"/>
          <p:nvPr/>
        </p:nvSpPr>
        <p:spPr>
          <a:xfrm>
            <a:off x="13147976" y="9070150"/>
            <a:ext cx="10690200" cy="3809400"/>
          </a:xfrm>
          <a:prstGeom prst="rect">
            <a:avLst/>
          </a:prstGeom>
          <a:noFill/>
          <a:ln>
            <a:noFill/>
          </a:ln>
        </p:spPr>
        <p:txBody>
          <a:bodyPr wrap="square" lIns="193175" tIns="193175" rIns="193175" bIns="193175" anchor="t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952500" marR="0" lvl="0" indent="-711200" algn="l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Calibri"/>
              <a:buChar char="✓"/>
            </a:pPr>
            <a:r>
              <a:rPr sz="3600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300</a:t>
            </a:r>
            <a:r>
              <a:rPr sz="36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участников 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952500" marR="0" lvl="0" indent="-711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✓"/>
            </a:pPr>
            <a:r>
              <a:rPr sz="3600" b="0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sz="3600" b="0" i="0" u="none" strike="noStrike" cap="none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Ведущие вузы РФ (</a:t>
            </a:r>
            <a:r>
              <a:rPr sz="3600" b="1" i="0" u="none" strike="noStrike" cap="none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МГУ им.М.В. Ломоносова, </a:t>
            </a:r>
            <a:r>
              <a:rPr sz="3600" b="1" i="0" u="none" strike="noStrike" cap="none">
                <a:solidFill>
                  <a:srgbClr val="0F111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МСХА им. К.А. Тимирязева</a:t>
            </a:r>
            <a:r>
              <a:rPr sz="3600" b="0" i="0" u="none" strike="noStrike" cap="none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)</a:t>
            </a:r>
          </a:p>
          <a:p>
            <a:pPr marL="952500" marR="0" lvl="0" indent="-711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ct val="100000"/>
              <a:buFont typeface="Calibri"/>
              <a:buChar char="✓"/>
            </a:pPr>
            <a:r>
              <a:rPr sz="3600" b="0" i="0" u="none" strike="noStrike" cap="none">
                <a:solidFill>
                  <a:srgbClr val="0F1115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Ведущие вузы мира </a:t>
            </a:r>
            <a:r>
              <a:rPr sz="36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(</a:t>
            </a:r>
            <a:r>
              <a:rPr sz="3600" b="1" i="0" u="sng" strike="noStrike" cap="none">
                <a:solidFill>
                  <a:srgbClr val="0000FF"/>
                </a:solidFill>
                <a:latin typeface="Calibri"/>
                <a:ea typeface="Calibri"/>
                <a:cs typeface="Calibri"/>
                <a:hlinkClick r:id="rId3"/>
              </a:rPr>
              <a:t>China Agricultural University</a:t>
            </a:r>
            <a:r>
              <a: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, Nanjing Agricultural University, </a:t>
            </a:r>
            <a:r>
              <a:rPr sz="3600" b="1" i="0" u="sng" strike="noStrike" cap="none">
                <a:solidFill>
                  <a:srgbClr val="0000FF"/>
                </a:solidFill>
                <a:latin typeface="Calibri"/>
                <a:ea typeface="Calibri"/>
                <a:cs typeface="Calibri"/>
                <a:hlinkClick r:id="rId4"/>
              </a:rPr>
              <a:t>Iowa State University</a:t>
            </a:r>
            <a:r>
              <a:rPr sz="36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</a:rPr>
              <a:t>)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952500" marR="0" lvl="0" indent="0" algn="l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3800" b="0" i="0" u="none" strike="noStrike" cap="none">
              <a:solidFill>
                <a:srgbClr val="0F1115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348" name="Shape 348"/>
          <p:cNvSpPr/>
          <p:nvPr/>
        </p:nvSpPr>
        <p:spPr>
          <a:xfrm>
            <a:off x="343372" y="6858000"/>
            <a:ext cx="11425500" cy="1785599"/>
          </a:xfrm>
          <a:prstGeom prst="roundRect">
            <a:avLst>
              <a:gd name="adj" fmla="val 16667"/>
            </a:avLst>
          </a:prstGeom>
          <a:noFill/>
          <a:ln w="718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72575" tIns="172575" rIns="172575" bIns="17257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349" name="Shape 349"/>
          <p:cNvSpPr/>
          <p:nvPr/>
        </p:nvSpPr>
        <p:spPr>
          <a:xfrm>
            <a:off x="12593150" y="6878600"/>
            <a:ext cx="11244899" cy="1785599"/>
          </a:xfrm>
          <a:prstGeom prst="roundRect">
            <a:avLst>
              <a:gd name="adj" fmla="val 16667"/>
            </a:avLst>
          </a:prstGeom>
          <a:noFill/>
          <a:ln w="71850">
            <a:solidFill>
              <a:srgbClr val="3A9E55"/>
            </a:solidFill>
            <a:prstDash val="solid"/>
            <a:headEnd type="none" w="sm" len="sm"/>
            <a:tailEnd type="none" w="sm" len="sm"/>
          </a:ln>
        </p:spPr>
        <p:txBody>
          <a:bodyPr wrap="square" lIns="172575" tIns="172575" rIns="172575" bIns="17257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350" name="Shape 350"/>
          <p:cNvSpPr txBox="1"/>
          <p:nvPr/>
        </p:nvSpPr>
        <p:spPr>
          <a:xfrm>
            <a:off x="12780938" y="7036321"/>
            <a:ext cx="10780201" cy="1393500"/>
          </a:xfrm>
          <a:prstGeom prst="rect">
            <a:avLst/>
          </a:prstGeom>
          <a:noFill/>
          <a:ln>
            <a:noFill/>
          </a:ln>
        </p:spPr>
        <p:txBody>
          <a:bodyPr wrap="square" lIns="171625" tIns="171625" rIns="171625" bIns="171625" anchor="t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Международная конференция под эгидой Союза агрохимиков и агроэкологов</a:t>
            </a:r>
            <a:endParaRPr sz="2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52" name="Picture 352"/>
          <p:cNvPicPr/>
          <p:nvPr/>
        </p:nvPicPr>
        <p:blipFill>
          <a:blip r:embed="rId2"/>
          <a:srcRect/>
          <a:stretch/>
        </p:blipFill>
        <p:spPr>
          <a:xfrm>
            <a:off x="12124275" y="8775381"/>
            <a:ext cx="1273324" cy="893790"/>
          </a:xfrm>
          <a:prstGeom prst="rect">
            <a:avLst/>
          </a:prstGeom>
          <a:ln>
            <a:noFill/>
          </a:ln>
        </p:spPr>
      </p:pic>
      <p:sp>
        <p:nvSpPr>
          <p:cNvPr id="353" name="Shape 353"/>
          <p:cNvSpPr/>
          <p:nvPr/>
        </p:nvSpPr>
        <p:spPr>
          <a:xfrm>
            <a:off x="141355" y="7002388"/>
            <a:ext cx="11678400" cy="1542299"/>
          </a:xfrm>
          <a:prstGeom prst="rect">
            <a:avLst/>
          </a:prstGeom>
          <a:noFill/>
          <a:ln>
            <a:noFill/>
          </a:ln>
        </p:spPr>
        <p:txBody>
          <a:bodyPr wrap="square" lIns="171625" tIns="85850" rIns="171625" bIns="85850" anchor="t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Съезд</a:t>
            </a:r>
            <a:r>
              <a:rPr sz="3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агрохимиков</a:t>
            </a:r>
            <a:r>
              <a:rPr sz="3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к 2030 </a:t>
            </a:r>
            <a:r>
              <a:rPr sz="3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году</a:t>
            </a:r>
            <a:r>
              <a:rPr sz="3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3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посвященный</a:t>
            </a:r>
            <a:r>
              <a:rPr sz="3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110 – </a:t>
            </a:r>
            <a:r>
              <a:rPr sz="3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летию</a:t>
            </a:r>
            <a:r>
              <a:rPr sz="3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кафедры</a:t>
            </a:r>
            <a:r>
              <a:rPr sz="3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агрохимии</a:t>
            </a:r>
            <a:r>
              <a:rPr sz="3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3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почвоведения</a:t>
            </a:r>
            <a:endParaRPr sz="2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  <p:pic>
        <p:nvPicPr>
          <p:cNvPr id="355" name="Picture 355"/>
          <p:cNvPicPr/>
          <p:nvPr/>
        </p:nvPicPr>
        <p:blipFill>
          <a:blip r:embed="rId5"/>
          <a:srcRect/>
          <a:stretch/>
        </p:blipFill>
        <p:spPr>
          <a:xfrm>
            <a:off x="1824862" y="1374400"/>
            <a:ext cx="8589375" cy="5257275"/>
          </a:xfrm>
          <a:prstGeom prst="rect">
            <a:avLst/>
          </a:prstGeom>
          <a:ln>
            <a:noFill/>
          </a:ln>
        </p:spPr>
      </p:pic>
      <p:pic>
        <p:nvPicPr>
          <p:cNvPr id="357" name="Picture 357"/>
          <p:cNvPicPr/>
          <p:nvPr/>
        </p:nvPicPr>
        <p:blipFill>
          <a:blip r:embed="rId6"/>
          <a:srcRect/>
          <a:stretch/>
        </p:blipFill>
        <p:spPr>
          <a:xfrm>
            <a:off x="14607747" y="1452578"/>
            <a:ext cx="7926635" cy="525727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1" name="Table 441"/>
          <p:cNvGraphicFramePr/>
          <p:nvPr/>
        </p:nvGraphicFramePr>
        <p:xfrm>
          <a:off x="549149" y="1496035"/>
          <a:ext cx="22942200" cy="11715280"/>
        </p:xfrm>
        <a:graphic>
          <a:graphicData uri="http://schemas.openxmlformats.org/drawingml/2006/table">
            <a:tbl>
              <a:tblPr>
                <a:noFill/>
                <a:tableStyleId>{C0E88775-D168-4BE4-9A1B-0F90E3C54C8D}</a:tableStyleId>
              </a:tblPr>
              <a:tblGrid>
                <a:gridCol w="615925"/>
                <a:gridCol w="11111775"/>
                <a:gridCol w="1719375"/>
                <a:gridCol w="1899025"/>
                <a:gridCol w="1899025"/>
                <a:gridCol w="1899025"/>
                <a:gridCol w="1899025"/>
                <a:gridCol w="1899025"/>
              </a:tblGrid>
              <a:tr h="13595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rPr>
                        <a:t>№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rPr>
                        <a:t>Наименование показателя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rPr>
                        <a:t>ед. изм.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rPr>
                        <a:t>2025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rPr>
                        <a:t>2026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rPr>
                        <a:t>2027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rPr>
                        <a:t>2028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rPr>
                        <a:t>2029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rgbClr val="3A9E55"/>
                    </a:solidFill>
                  </a:tcPr>
                </a:tc>
              </a:tr>
              <a:tr h="5046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Количество НПР кафедры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шт.ед.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36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36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36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36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36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046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Кол-во публикаций в изданиях «Белого списка» в год (Scopus и WoS - только Agriculture &amp; Forestry)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ед.  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8</a:t>
                      </a: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10</a:t>
                      </a: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12</a:t>
                      </a: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14</a:t>
                      </a: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16</a:t>
                      </a: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046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Кол-во публикаций в изданиях «Белого списка» в год на одного НПР (Scopus и WoS - только Agriculture &amp; Forestry) </a:t>
                      </a:r>
                      <a:endParaRPr sz="2800" b="1" u="none" strike="noStrike" cap="none"/>
                    </a:p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(в зависимости от института / факультета)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ед.  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0,6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0,8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1,2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1,4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046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Объем НИОКР и научно-технических услуг на одного НПР </a:t>
                      </a:r>
                      <a:endParaRPr sz="2800" b="1" u="none" strike="noStrike" cap="none"/>
                    </a:p>
                    <a:p>
                      <a:pPr marL="0" marR="0" lvl="0" indent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(в зависимости от института / факультета)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sz="2400" b="1">
                          <a:latin typeface="Arial"/>
                          <a:ea typeface="Arial"/>
                          <a:cs typeface="Arial"/>
                        </a:rPr>
                        <a:t>95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1050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1150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1300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1400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005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Объем НИОКР и НТУ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млн руб.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949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Количество РИД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ед.</a:t>
                      </a:r>
                      <a:endParaRPr sz="2800" b="1" u="none" strike="noStrike" cap="none"/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949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6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Объемы, поступившие от коммерциализации РИД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млн руб.</a:t>
                      </a:r>
                      <a:endParaRPr sz="2800" b="1" u="none" strike="noStrike" cap="none"/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9490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Доля НПР до 39 лет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%</a:t>
                      </a:r>
                      <a:endParaRPr sz="2800" b="1" u="none" strike="noStrike" cap="none"/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sz="2800" b="1" u="none" strike="noStrike" cap="none"/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sz="2800" b="1" u="none" strike="noStrike" cap="none"/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sz="2800" b="1" u="none" strike="noStrike" cap="none"/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sz="2800" b="1" u="none" strike="noStrike" cap="none"/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9050" marR="19050" marT="19050" marB="0" anchor="ctr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376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13970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     из них: имеют ученую степень (звание)</a:t>
                      </a:r>
                      <a:endParaRPr sz="2800" b="1" u="none" strike="noStrike" cap="none"/>
                    </a:p>
                  </a:txBody>
                  <a:tcPr marL="15250" marR="15250" marT="152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5376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13970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Остепененность</a:t>
                      </a:r>
                    </a:p>
                  </a:txBody>
                  <a:tcPr marL="15250" marR="15250" marT="152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%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6126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13970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Количество зарубежных профессоров и российских специалистов с PhD</a:t>
                      </a:r>
                    </a:p>
                  </a:txBody>
                  <a:tcPr marL="15250" marR="15250" marT="152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ед.  </a:t>
                      </a: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 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6126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10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13970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Совместные образовательные программы</a:t>
                      </a:r>
                      <a:endParaRPr sz="2800" b="1" u="none" strike="noStrike" cap="none"/>
                    </a:p>
                  </a:txBody>
                  <a:tcPr marL="15250" marR="15250" marT="152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ед.  </a:t>
                      </a: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6126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11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13970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Количество магистерских программ </a:t>
                      </a:r>
                      <a:endParaRPr sz="2800" b="1" u="none" strike="noStrike" cap="none"/>
                    </a:p>
                  </a:txBody>
                  <a:tcPr marL="15250" marR="15250" marT="152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ед.  </a:t>
                      </a: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6126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12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13970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Количество магистрантов / аспирантов на кафедре</a:t>
                      </a:r>
                      <a:endParaRPr sz="2800" b="1" u="none" strike="noStrike" cap="none"/>
                    </a:p>
                  </a:txBody>
                  <a:tcPr marL="15250" marR="15250" marT="152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чел.  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6126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13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13970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Доходы от образовательных программ ДПО на одного ППС</a:t>
                      </a:r>
                      <a:endParaRPr sz="2800" b="1" u="none" strike="noStrike" cap="none"/>
                    </a:p>
                  </a:txBody>
                  <a:tcPr marL="15250" marR="15250" marT="152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тыс. руб.</a:t>
                      </a:r>
                      <a:endParaRPr sz="2800" b="1" u="none" strike="noStrike" cap="none"/>
                    </a:p>
                  </a:txBody>
                  <a:tcPr marL="19050" marR="19050" marT="19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800" b="1" u="none" strike="noStrike" cap="none"/>
                        <a:t>150 </a:t>
                      </a: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800" b="1" u="none" strike="noStrike" cap="none"/>
                        <a:t>180</a:t>
                      </a:r>
                    </a:p>
                  </a:txBody>
                  <a:tcPr marL="2800" marR="2800" marT="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800" b="1" u="none" strike="noStrike" cap="none"/>
                        <a:t>200</a:t>
                      </a:r>
                    </a:p>
                  </a:txBody>
                  <a:tcPr marL="2800" marR="2800" marT="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800" b="1" u="none" strike="noStrike" cap="none"/>
                        <a:t>220</a:t>
                      </a:r>
                    </a:p>
                  </a:txBody>
                  <a:tcPr marL="2800" marR="2800" marT="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800" b="1" u="none" strike="noStrike" cap="none"/>
                        <a:t>240</a:t>
                      </a:r>
                    </a:p>
                  </a:txBody>
                  <a:tcPr marL="2800" marR="2800" marT="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61265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14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13970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Доходы от образовательных программ ДПО</a:t>
                      </a:r>
                      <a:endParaRPr sz="2800" b="1" u="none" strike="noStrike" cap="none"/>
                    </a:p>
                  </a:txBody>
                  <a:tcPr marL="15250" marR="15250" marT="152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sz="2400" b="1" i="0" u="none" strike="noStrike" cap="none">
                          <a:latin typeface="Arial"/>
                          <a:ea typeface="Arial"/>
                          <a:cs typeface="Arial"/>
                        </a:rPr>
                        <a:t>млн руб.</a:t>
                      </a:r>
                      <a:endParaRPr sz="2800" b="1" u="none" strike="noStrike" cap="none"/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2400" b="1" i="0" u="none" strike="noStrike" cap="none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13050" marR="13050" marT="13050" marB="0">
                    <a:lnL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L>
                    <a:lnR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R>
                    <a:lnT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T>
                    <a:lnB w="25400">
                      <a:solidFill>
                        <a:schemeClr val="dk1"/>
                      </a:solidFill>
                      <a:prstDash val="solid"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442" name="Shape 442"/>
          <p:cNvSpPr txBox="1"/>
          <p:nvPr/>
        </p:nvSpPr>
        <p:spPr>
          <a:xfrm>
            <a:off x="670963" y="101378"/>
            <a:ext cx="23472000" cy="1046699"/>
          </a:xfrm>
          <a:prstGeom prst="rect">
            <a:avLst/>
          </a:prstGeom>
          <a:noFill/>
          <a:ln>
            <a:noFill/>
          </a:ln>
        </p:spPr>
        <p:txBody>
          <a:bodyPr wrap="square" lIns="182875" tIns="91400" rIns="182875" bIns="91400" anchor="t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 u="none" strike="noStrike" cap="none">
                <a:solidFill>
                  <a:srgbClr val="3A9E55"/>
                </a:solidFill>
                <a:latin typeface="Calibri"/>
                <a:ea typeface="Calibri"/>
                <a:cs typeface="Calibri"/>
              </a:rPr>
              <a:t>Целевая модель – 2030: </a:t>
            </a:r>
            <a:r>
              <a:rPr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Кафедры агрохимии и почвоведения </a:t>
            </a:r>
            <a:endParaRPr sz="5600" b="0" i="0" u="none" strike="noStrike" cap="none">
              <a:solidFill>
                <a:srgbClr val="3A9E55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Group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Picture 445"/>
          <p:cNvPicPr/>
          <p:nvPr/>
        </p:nvPicPr>
        <p:blipFill>
          <a:blip r:embed="rId2"/>
          <a:srcRect/>
          <a:stretch/>
        </p:blipFill>
        <p:spPr>
          <a:xfrm>
            <a:off x="0" y="-6350"/>
            <a:ext cx="24576922" cy="13716000"/>
          </a:xfrm>
          <a:prstGeom prst="rect">
            <a:avLst/>
          </a:prstGeom>
          <a:ln>
            <a:noFill/>
          </a:ln>
        </p:spPr>
      </p:pic>
      <p:pic>
        <p:nvPicPr>
          <p:cNvPr id="447" name="Picture 447"/>
          <p:cNvPicPr/>
          <p:nvPr/>
        </p:nvPicPr>
        <p:blipFill>
          <a:blip r:embed="rId3"/>
          <a:srcRect/>
          <a:stretch/>
        </p:blipFill>
        <p:spPr>
          <a:xfrm>
            <a:off x="1638505" y="1435100"/>
            <a:ext cx="1740117" cy="1714500"/>
          </a:xfrm>
          <a:prstGeom prst="rect">
            <a:avLst/>
          </a:prstGeom>
          <a:ln>
            <a:noFill/>
          </a:ln>
        </p:spPr>
      </p:pic>
      <p:sp>
        <p:nvSpPr>
          <p:cNvPr id="448" name="Shape 448"/>
          <p:cNvSpPr/>
          <p:nvPr/>
        </p:nvSpPr>
        <p:spPr>
          <a:xfrm>
            <a:off x="956248" y="4673600"/>
            <a:ext cx="22854300" cy="334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200" b="0" i="0" u="none" strike="noStrike" cap="none" dirty="0" err="1">
                <a:solidFill>
                  <a:srgbClr val="FFFDEE"/>
                </a:solidFill>
                <a:latin typeface="Arial"/>
                <a:ea typeface="Arial"/>
                <a:cs typeface="Arial"/>
              </a:rPr>
              <a:t>Спасибо</a:t>
            </a:r>
            <a:r>
              <a:rPr sz="17200" b="0" i="0" u="none" strike="noStrike" cap="none" dirty="0">
                <a:solidFill>
                  <a:srgbClr val="FFFDEE"/>
                </a:solidFill>
                <a:latin typeface="Arial"/>
                <a:ea typeface="Arial"/>
                <a:cs typeface="Arial"/>
              </a:rPr>
              <a:t> </a:t>
            </a:r>
            <a:r>
              <a:rPr sz="17200" b="0" i="0" u="none" strike="noStrike" cap="none" dirty="0" err="1">
                <a:solidFill>
                  <a:srgbClr val="FFFDEE"/>
                </a:solidFill>
                <a:latin typeface="Arial"/>
                <a:ea typeface="Arial"/>
                <a:cs typeface="Arial"/>
              </a:rPr>
              <a:t>за</a:t>
            </a:r>
            <a:r>
              <a:rPr sz="17200" b="0" i="0" u="none" strike="noStrike" cap="none" dirty="0">
                <a:solidFill>
                  <a:srgbClr val="FFFDEE"/>
                </a:solidFill>
                <a:latin typeface="Arial"/>
                <a:ea typeface="Arial"/>
                <a:cs typeface="Arial"/>
              </a:rPr>
              <a:t> </a:t>
            </a:r>
            <a:r>
              <a:rPr sz="17200" b="0" i="0" u="none" strike="noStrike" cap="none" dirty="0" err="1">
                <a:solidFill>
                  <a:srgbClr val="FFFDEE"/>
                </a:solidFill>
                <a:latin typeface="Arial"/>
                <a:ea typeface="Arial"/>
                <a:cs typeface="Arial"/>
              </a:rPr>
              <a:t>внимание</a:t>
            </a:r>
            <a:r>
              <a:rPr sz="17200" b="0" i="0" u="none" strike="noStrike" cap="none" dirty="0">
                <a:solidFill>
                  <a:srgbClr val="FFFDEE"/>
                </a:solidFill>
                <a:latin typeface="Arial"/>
                <a:ea typeface="Arial"/>
                <a:cs typeface="Arial"/>
              </a:rPr>
              <a:t>!</a:t>
            </a:r>
            <a:endParaRPr sz="17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9" name="Shape 449"/>
          <p:cNvSpPr/>
          <p:nvPr/>
        </p:nvSpPr>
        <p:spPr>
          <a:xfrm>
            <a:off x="3729792" y="7620000"/>
            <a:ext cx="18243600" cy="12488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6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0" name="Shape 450"/>
          <p:cNvSpPr/>
          <p:nvPr/>
        </p:nvSpPr>
        <p:spPr>
          <a:xfrm>
            <a:off x="9297562" y="8686800"/>
            <a:ext cx="6050099" cy="12488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6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1" name="Shape 451"/>
          <p:cNvSpPr/>
          <p:nvPr/>
        </p:nvSpPr>
        <p:spPr>
          <a:xfrm>
            <a:off x="10542318" y="12446000"/>
            <a:ext cx="3454800" cy="698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2" name="Shape 452"/>
          <p:cNvSpPr/>
          <p:nvPr/>
        </p:nvSpPr>
        <p:spPr>
          <a:xfrm>
            <a:off x="0" y="0"/>
            <a:ext cx="9945300" cy="9944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3" name="Shape 453"/>
          <p:cNvSpPr/>
          <p:nvPr/>
        </p:nvSpPr>
        <p:spPr>
          <a:xfrm>
            <a:off x="1778222" y="10795000"/>
            <a:ext cx="5144099" cy="4533900"/>
          </a:xfrm>
          <a:prstGeom prst="roundRect">
            <a:avLst>
              <a:gd name="adj" fmla="val 13916"/>
            </a:avLst>
          </a:prstGeom>
          <a:noFill/>
          <a:ln w="63500">
            <a:solidFill>
              <a:srgbClr val="E3EEFF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55" name="Picture 455"/>
          <p:cNvPicPr/>
          <p:nvPr/>
        </p:nvPicPr>
        <p:blipFill>
          <a:blip r:embed="rId4"/>
          <a:srcRect/>
          <a:stretch/>
        </p:blipFill>
        <p:spPr>
          <a:xfrm>
            <a:off x="5368951" y="11934189"/>
            <a:ext cx="2103403" cy="1781810"/>
          </a:xfrm>
          <a:prstGeom prst="rect">
            <a:avLst/>
          </a:prstGeom>
          <a:ln>
            <a:noFill/>
          </a:ln>
        </p:spPr>
      </p:pic>
      <p:sp>
        <p:nvSpPr>
          <p:cNvPr id="456" name="Shape 456"/>
          <p:cNvSpPr/>
          <p:nvPr/>
        </p:nvSpPr>
        <p:spPr>
          <a:xfrm>
            <a:off x="635079" y="11442700"/>
            <a:ext cx="2819700" cy="4533900"/>
          </a:xfrm>
          <a:prstGeom prst="roundRect">
            <a:avLst>
              <a:gd name="adj" fmla="val 22376"/>
            </a:avLst>
          </a:prstGeom>
          <a:solidFill>
            <a:srgbClr val="E3EEFF">
              <a:alpha val="40000"/>
            </a:srgbClr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7" name="Shape 457"/>
          <p:cNvSpPr/>
          <p:nvPr/>
        </p:nvSpPr>
        <p:spPr>
          <a:xfrm rot="5400000">
            <a:off x="21521124" y="7475225"/>
            <a:ext cx="3372299" cy="2359500"/>
          </a:xfrm>
          <a:prstGeom prst="roundRect">
            <a:avLst>
              <a:gd name="adj" fmla="val 16130"/>
            </a:avLst>
          </a:prstGeom>
          <a:noFill/>
          <a:ln w="63500">
            <a:solidFill>
              <a:srgbClr val="E3EEFF"/>
            </a:solidFill>
            <a:prstDash val="solid"/>
            <a:headEnd type="none" w="sm" len="sm"/>
            <a:tailEnd type="none" w="sm" len="sm"/>
          </a:ln>
        </p:spPr>
        <p:txBody>
          <a:bodyPr wrap="square" lIns="91425" tIns="91425" rIns="91425" bIns="91425" anchor="ctr">
            <a:no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59" name="Picture 459"/>
          <p:cNvPicPr/>
          <p:nvPr/>
        </p:nvPicPr>
        <p:blipFill>
          <a:blip r:embed="rId5"/>
          <a:srcRect/>
          <a:stretch/>
        </p:blipFill>
        <p:spPr>
          <a:xfrm>
            <a:off x="21068112" y="9330689"/>
            <a:ext cx="3318935" cy="3754121"/>
          </a:xfrm>
          <a:prstGeom prst="rect">
            <a:avLst/>
          </a:prstGeom>
          <a:ln>
            <a:noFill/>
          </a:ln>
        </p:spPr>
      </p:pic>
      <p:pic>
        <p:nvPicPr>
          <p:cNvPr id="461" name="Picture 461"/>
          <p:cNvPicPr/>
          <p:nvPr/>
        </p:nvPicPr>
        <p:blipFill>
          <a:blip r:embed="rId6"/>
          <a:srcRect/>
          <a:stretch/>
        </p:blipFill>
        <p:spPr>
          <a:xfrm>
            <a:off x="478840" y="0"/>
            <a:ext cx="4504003" cy="1057911"/>
          </a:xfrm>
          <a:prstGeom prst="rect">
            <a:avLst/>
          </a:prstGeom>
          <a:ln>
            <a:noFill/>
          </a:ln>
        </p:spPr>
      </p:pic>
      <p:pic>
        <p:nvPicPr>
          <p:cNvPr id="463" name="Picture 463"/>
          <p:cNvPicPr/>
          <p:nvPr/>
        </p:nvPicPr>
        <p:blipFill>
          <a:blip r:embed="rId7"/>
          <a:srcRect/>
          <a:stretch/>
        </p:blipFill>
        <p:spPr>
          <a:xfrm>
            <a:off x="3793954" y="0"/>
            <a:ext cx="2179612" cy="2340611"/>
          </a:xfrm>
          <a:prstGeom prst="rect">
            <a:avLst/>
          </a:prstGeom>
          <a:ln>
            <a:noFill/>
          </a:ln>
        </p:spPr>
      </p:pic>
      <p:pic>
        <p:nvPicPr>
          <p:cNvPr id="465" name="Picture 465"/>
          <p:cNvPicPr/>
          <p:nvPr/>
        </p:nvPicPr>
        <p:blipFill>
          <a:blip r:embed="rId8"/>
          <a:srcRect/>
          <a:stretch/>
        </p:blipFill>
        <p:spPr>
          <a:xfrm>
            <a:off x="0" y="237489"/>
            <a:ext cx="1375592" cy="3601720"/>
          </a:xfrm>
          <a:prstGeom prst="rect">
            <a:avLst/>
          </a:prstGeom>
          <a:ln>
            <a:noFill/>
          </a:ln>
        </p:spPr>
      </p:pic>
      <p:pic>
        <p:nvPicPr>
          <p:cNvPr id="467" name="Picture 467"/>
          <p:cNvPicPr/>
          <p:nvPr/>
        </p:nvPicPr>
        <p:blipFill>
          <a:blip r:embed="rId9"/>
          <a:srcRect/>
          <a:stretch/>
        </p:blipFill>
        <p:spPr>
          <a:xfrm>
            <a:off x="9094337" y="0"/>
            <a:ext cx="15292710" cy="6639322"/>
          </a:xfrm>
          <a:prstGeom prst="rect">
            <a:avLst/>
          </a:prstGeom>
          <a:ln>
            <a:noFill/>
          </a:ln>
        </p:spPr>
      </p:pic>
      <p:pic>
        <p:nvPicPr>
          <p:cNvPr id="469" name="Picture 469"/>
          <p:cNvPicPr/>
          <p:nvPr/>
        </p:nvPicPr>
        <p:blipFill>
          <a:blip r:embed="rId10"/>
          <a:srcRect/>
          <a:stretch/>
        </p:blipFill>
        <p:spPr>
          <a:xfrm>
            <a:off x="20730404" y="-954636"/>
            <a:ext cx="3788892" cy="6719751"/>
          </a:xfrm>
          <a:prstGeom prst="rect">
            <a:avLst/>
          </a:prstGeom>
          <a:ln>
            <a:noFill/>
          </a:ln>
        </p:spPr>
      </p:pic>
      <p:pic>
        <p:nvPicPr>
          <p:cNvPr id="471" name="Picture 471"/>
          <p:cNvPicPr/>
          <p:nvPr/>
        </p:nvPicPr>
        <p:blipFill>
          <a:blip r:embed="rId11"/>
          <a:srcRect/>
          <a:stretch/>
        </p:blipFill>
        <p:spPr>
          <a:xfrm>
            <a:off x="635079" y="5061193"/>
            <a:ext cx="5677610" cy="8331200"/>
          </a:xfrm>
          <a:prstGeom prst="rect">
            <a:avLst/>
          </a:prstGeom>
          <a:ln>
            <a:noFill/>
          </a:ln>
        </p:spPr>
      </p:pic>
      <p:pic>
        <p:nvPicPr>
          <p:cNvPr id="473" name="Picture 473"/>
          <p:cNvPicPr/>
          <p:nvPr/>
        </p:nvPicPr>
        <p:blipFill>
          <a:blip r:embed="rId12"/>
          <a:srcRect/>
          <a:stretch/>
        </p:blipFill>
        <p:spPr>
          <a:xfrm>
            <a:off x="17549774" y="10435589"/>
            <a:ext cx="4199165" cy="3280410"/>
          </a:xfrm>
          <a:prstGeom prst="rect">
            <a:avLst/>
          </a:prstGeom>
          <a:ln>
            <a:noFill/>
          </a:ln>
        </p:spPr>
      </p:pic>
      <p:pic>
        <p:nvPicPr>
          <p:cNvPr id="475" name="Picture 475"/>
          <p:cNvPicPr/>
          <p:nvPr/>
        </p:nvPicPr>
        <p:blipFill>
          <a:blip r:embed="rId13"/>
          <a:srcRect/>
          <a:stretch/>
        </p:blipFill>
        <p:spPr>
          <a:xfrm>
            <a:off x="17300497" y="6649417"/>
            <a:ext cx="5944342" cy="62103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37</TotalTime>
  <Words>1816</Words>
  <Application>Microsoft Office PowerPoint</Application>
  <DocSecurity>0</DocSecurity>
  <PresentationFormat>Произвольный</PresentationFormat>
  <Paragraphs>356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 Windows</cp:lastModifiedBy>
  <cp:revision>5</cp:revision>
  <dcterms:modified xsi:type="dcterms:W3CDTF">2026-09-15T12:46:48Z</dcterms:modified>
</cp:coreProperties>
</file>